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0" r:id="rId2"/>
    <p:sldId id="454" r:id="rId3"/>
    <p:sldId id="452" r:id="rId4"/>
    <p:sldId id="460" r:id="rId5"/>
    <p:sldId id="469" r:id="rId6"/>
    <p:sldId id="472" r:id="rId7"/>
    <p:sldId id="461" r:id="rId8"/>
    <p:sldId id="455" r:id="rId9"/>
    <p:sldId id="475" r:id="rId10"/>
    <p:sldId id="476" r:id="rId11"/>
    <p:sldId id="477" r:id="rId12"/>
    <p:sldId id="458" r:id="rId13"/>
    <p:sldId id="456" r:id="rId14"/>
    <p:sldId id="459" r:id="rId15"/>
    <p:sldId id="463" r:id="rId16"/>
    <p:sldId id="464" r:id="rId17"/>
    <p:sldId id="465" r:id="rId18"/>
    <p:sldId id="478" r:id="rId19"/>
    <p:sldId id="467" r:id="rId20"/>
    <p:sldId id="4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F48"/>
    <a:srgbClr val="FFFFFF"/>
    <a:srgbClr val="4BAF48"/>
    <a:srgbClr val="4BAF47"/>
    <a:srgbClr val="F16434"/>
    <a:srgbClr val="F26535"/>
    <a:srgbClr val="4472C4"/>
    <a:srgbClr val="FA8F04"/>
    <a:srgbClr val="EC632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273" autoAdjust="0"/>
  </p:normalViewPr>
  <p:slideViewPr>
    <p:cSldViewPr snapToGrid="0">
      <p:cViewPr varScale="1">
        <p:scale>
          <a:sx n="64" d="100"/>
          <a:sy n="64" d="100"/>
        </p:scale>
        <p:origin x="14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2A1E96-B03E-BF63-AB89-EB7C57A928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7F368D-81F9-35DC-3530-5AECB4B5B9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2513D-4D9C-4761-8BA0-5EFC005CA11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A7CE5-2379-92E7-8DE6-2816FD2D5F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DA1D4-DDBD-C200-335A-3CDDDB84E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95249-7EFB-4C56-8D93-2FE5E096A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EB7F-18BC-470D-A890-27460236C95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7DF6-AAFD-4EA4-908A-C80F651156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6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6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To do so: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	- Use Back Button menu to exit interview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	- Select “Partial save” at prompt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Can also use “Save Partial” option from CAPI system menu to save all data entered, but this will not exit the interview</a:t>
            </a:r>
          </a:p>
          <a:p>
            <a:pPr algn="just">
              <a:lnSpc>
                <a:spcPct val="100000"/>
              </a:lnSpc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The Partially saved Household will display with an orange color.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48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To do so: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	- Use Back Button menu to exit interview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	- Select “Partial save” at prompt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Can also use “Save Partial” option from CAPI system menu to save all data entered, but this will not exit the interview</a:t>
            </a:r>
          </a:p>
          <a:p>
            <a:pPr algn="just">
              <a:lnSpc>
                <a:spcPct val="100000"/>
              </a:lnSpc>
            </a:pPr>
            <a:r>
              <a:rPr lang="en-US" sz="1200" dirty="0">
                <a:latin typeface="Microsoft YaHei" panose="020B0503020204020204" charset="-122"/>
                <a:ea typeface="Microsoft YaHei" panose="020B0503020204020204" charset="-122"/>
              </a:rPr>
              <a:t>The Partially saved Household will display with an orange color.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87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4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17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4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1 - CAPI defined Buttons                  2 - Area for questions            3 - Data capture controls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1200" dirty="0">
                <a:cs typeface="Arial" panose="020B0604020202020204" pitchFamily="34" charset="0"/>
              </a:rPr>
              <a:t>4 - Fields definition area                   5 - Error messages                 6 - </a:t>
            </a:r>
            <a:r>
              <a:rPr lang="en-US" altLang="en-US" sz="1200" dirty="0" err="1">
                <a:cs typeface="Arial" panose="020B0604020202020204" pitchFamily="34" charset="0"/>
              </a:rPr>
              <a:t>CSPro</a:t>
            </a:r>
            <a:r>
              <a:rPr lang="en-US" altLang="en-US" sz="1200" dirty="0">
                <a:cs typeface="Arial" panose="020B0604020202020204" pitchFamily="34" charset="0"/>
              </a:rPr>
              <a:t> status bar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3AFE0-E603-8743-5B81-47E601806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E725C1-16EF-A836-0817-AC788EDCC7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2EC9A4-6E53-8B7B-1372-37A7F7B862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C316E-2423-D60C-CC32-0974F90091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7B8CC-CD7D-4D4E-A59D-DE6DE4293C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3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3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1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dirty="0"/>
              <a:t>E-error type: Error is critical to the data integrity and as result it need to be corrected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dirty="0"/>
              <a:t>W-error type: Error is not critical to the data integrity, but needs absolute attention before dismissing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8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dirty="0"/>
              <a:t>First type: The error provides buttons to return to two or more of the intervening questions that cause the error. It is a warning and by pressing “Continue” button, it allows to continue with the next applicable question.</a:t>
            </a:r>
          </a:p>
          <a:p>
            <a:pPr>
              <a:defRPr/>
            </a:pPr>
            <a:endParaRPr lang="en-US" dirty="0"/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en-US" dirty="0"/>
              <a:t>Second type: The error provides buttons to return to two or more of the intervening questions that cause the error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5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27DF6-AAFD-4EA4-908A-C80F651156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3200" b="1" kern="1200" dirty="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3200" b="1" kern="1200" dirty="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4679" y="342899"/>
            <a:ext cx="10515600" cy="707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75" y="1339842"/>
            <a:ext cx="11020425" cy="4837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11271765" y="6480742"/>
            <a:ext cx="612420" cy="2965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b="1" smtClean="0">
                <a:solidFill>
                  <a:schemeClr val="bg1"/>
                </a:solidFill>
              </a:rPr>
              <a:t>‹#›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196047" y="6488668"/>
            <a:ext cx="622578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158708-5BBA-20A9-8548-918A1F61F4AC}"/>
              </a:ext>
            </a:extLst>
          </p:cNvPr>
          <p:cNvGrpSpPr/>
          <p:nvPr userDrawn="1"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A47946-F20F-0586-7DCB-441993C5253D}"/>
                </a:ext>
              </a:extLst>
            </p:cNvPr>
            <p:cNvSpPr/>
            <p:nvPr userDrawn="1"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chemeClr val="bg1"/>
            </a:solidFill>
            <a:ln w="603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ctr"/>
              <a:endParaRPr lang="en-GB" sz="18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algn="r"/>
              <a:endParaRPr lang="en-GB" sz="1400" i="1" dirty="0">
                <a:solidFill>
                  <a:schemeClr val="accent6">
                    <a:lumMod val="50000"/>
                  </a:schemeClr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41E1842-F793-DC94-577C-F93E3A065B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" r="-2671" b="-2671"/>
            <a:stretch>
              <a:fillRect/>
            </a:stretch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5474F6F-67B0-279E-3113-393683768E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</p:spPr>
        </p:pic>
        <p:pic>
          <p:nvPicPr>
            <p:cNvPr id="10" name="Picture 2" descr="The Republic of Uganda | Brands of the World™ | Download vector logos and  logotypes">
              <a:extLst>
                <a:ext uri="{FF2B5EF4-FFF2-40B4-BE49-F238E27FC236}">
                  <a16:creationId xmlns:a16="http://schemas.microsoft.com/office/drawing/2014/main" id="{74F9A5C1-94CE-3957-F038-92F8AC16D9F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69" y="2481739"/>
              <a:ext cx="1005628" cy="10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21246F3-0D8B-D1D2-3192-1F59725CD4D5}"/>
              </a:ext>
            </a:extLst>
          </p:cNvPr>
          <p:cNvSpPr txBox="1"/>
          <p:nvPr userDrawn="1"/>
        </p:nvSpPr>
        <p:spPr>
          <a:xfrm>
            <a:off x="11317711" y="6520135"/>
            <a:ext cx="612420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1600" b="1" smtClean="0">
                <a:solidFill>
                  <a:schemeClr val="accent6">
                    <a:lumMod val="50000"/>
                  </a:schemeClr>
                </a:solidFill>
              </a:rPr>
              <a:t>‹#›</a:t>
            </a:fld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ABDED8-598D-D35E-FD96-BE9815D153F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178902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8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4BAF47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AB6EE-0EB4-2216-4D54-E6C538B874CE}"/>
              </a:ext>
            </a:extLst>
          </p:cNvPr>
          <p:cNvSpPr/>
          <p:nvPr/>
        </p:nvSpPr>
        <p:spPr>
          <a:xfrm>
            <a:off x="1603301" y="1912380"/>
            <a:ext cx="9684458" cy="1508105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ea typeface="Microsoft YaHei UI" panose="020B0503020204020204" charset="-122"/>
              </a:rPr>
              <a:t>DATA COLLECTION INSTRUCTIONS USING CAPI</a:t>
            </a:r>
            <a:endParaRPr lang="en-US" altLang="en-US" sz="2000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u="none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26B8B8-45F3-6664-9F4B-47DC5D5587DC}"/>
              </a:ext>
            </a:extLst>
          </p:cNvPr>
          <p:cNvSpPr/>
          <p:nvPr/>
        </p:nvSpPr>
        <p:spPr>
          <a:xfrm>
            <a:off x="1456579" y="4296635"/>
            <a:ext cx="6236485" cy="553998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Microsoft YaHei UI" panose="020B0503020204020204" charset="-122"/>
              </a:rPr>
              <a:t>NPHC 2024 TRAINING</a:t>
            </a:r>
            <a:endParaRPr lang="en-US" altLang="en-US" sz="3000" b="1" u="none" dirty="0">
              <a:solidFill>
                <a:schemeClr val="accent1"/>
              </a:solidFill>
              <a:latin typeface="Aptos" panose="020B0004020202020204" pitchFamily="34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C0F003-6824-2BFB-0751-9B197F723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241" y="3437515"/>
            <a:ext cx="3347718" cy="26352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9DEDD-C22B-8DE3-D080-2E94B2DCF660}"/>
              </a:ext>
            </a:extLst>
          </p:cNvPr>
          <p:cNvCxnSpPr>
            <a:cxnSpLocks/>
          </p:cNvCxnSpPr>
          <p:nvPr/>
        </p:nvCxnSpPr>
        <p:spPr>
          <a:xfrm>
            <a:off x="7366000" y="3437515"/>
            <a:ext cx="0" cy="263525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67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C093-A604-4CB4-C049-928D1D4E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822" y="0"/>
            <a:ext cx="9393157" cy="82391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Different types of Questions (3/4)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B0B7-BC48-A7ED-2EB7-19C60D186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9464" y="628279"/>
            <a:ext cx="4901248" cy="61579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Multiple choice with limit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327D-3612-4091-14C3-EDACB028D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400" y="628279"/>
            <a:ext cx="4901248" cy="61579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Open ended numeric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9CB8B9B-B6E1-EE94-AA88-9B7DFA2C51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9" b="34024"/>
          <a:stretch/>
        </p:blipFill>
        <p:spPr>
          <a:xfrm>
            <a:off x="6564115" y="1384616"/>
            <a:ext cx="4705864" cy="4743308"/>
          </a:xfrm>
        </p:spPr>
      </p:pic>
      <p:pic>
        <p:nvPicPr>
          <p:cNvPr id="20" name="Content Placeholder 19" descr="A screenshot of a computer&#10;&#10;Description automatically generated">
            <a:extLst>
              <a:ext uri="{FF2B5EF4-FFF2-40B4-BE49-F238E27FC236}">
                <a16:creationId xmlns:a16="http://schemas.microsoft.com/office/drawing/2014/main" id="{470D9FB0-46B4-1BDC-7561-CB094FF93F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" b="5708"/>
          <a:stretch/>
        </p:blipFill>
        <p:spPr>
          <a:xfrm>
            <a:off x="1876822" y="1316650"/>
            <a:ext cx="3465199" cy="4893679"/>
          </a:xfrm>
        </p:spPr>
      </p:pic>
    </p:spTree>
    <p:extLst>
      <p:ext uri="{BB962C8B-B14F-4D97-AF65-F5344CB8AC3E}">
        <p14:creationId xmlns:p14="http://schemas.microsoft.com/office/powerpoint/2010/main" val="2541686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C093-A604-4CB4-C049-928D1D4E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008" y="88655"/>
            <a:ext cx="6393164" cy="82391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Different types of Questions (4/4)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B0B7-BC48-A7ED-2EB7-19C60D186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4534" y="1189038"/>
            <a:ext cx="4901248" cy="615791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Open ended text response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AF9EB18-9651-02B9-2BD4-837E2CD388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b="39685"/>
          <a:stretch/>
        </p:blipFill>
        <p:spPr>
          <a:xfrm>
            <a:off x="6096000" y="1056946"/>
            <a:ext cx="5514474" cy="5446745"/>
          </a:xfrm>
        </p:spPr>
      </p:pic>
    </p:spTree>
    <p:extLst>
      <p:ext uri="{BB962C8B-B14F-4D97-AF65-F5344CB8AC3E}">
        <p14:creationId xmlns:p14="http://schemas.microsoft.com/office/powerpoint/2010/main" val="1190428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5A41-6190-D22D-387D-084F9297910E}"/>
              </a:ext>
            </a:extLst>
          </p:cNvPr>
          <p:cNvSpPr txBox="1">
            <a:spLocks/>
          </p:cNvSpPr>
          <p:nvPr/>
        </p:nvSpPr>
        <p:spPr>
          <a:xfrm>
            <a:off x="1517912" y="296863"/>
            <a:ext cx="9991808" cy="8239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Error/Warning Messages: Structure of message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BFC3B9-398D-E45E-E67B-BB54CA2D28A9}"/>
              </a:ext>
            </a:extLst>
          </p:cNvPr>
          <p:cNvSpPr txBox="1">
            <a:spLocks noChangeArrowheads="1"/>
          </p:cNvSpPr>
          <p:nvPr/>
        </p:nvSpPr>
        <p:spPr>
          <a:xfrm>
            <a:off x="1683324" y="1120776"/>
            <a:ext cx="10769083" cy="321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Message type –	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	-  Warning : may continue without resolving it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	-  Error: must resolve to continue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Identifying number – use to identify issue and refer to instructions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Message text: describes issue causing message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5CECB-C9D3-9D65-655D-FBFB1AB3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816" y="3670397"/>
            <a:ext cx="5513077" cy="28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3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B1172-C4DB-6BA9-818C-86A947120797}"/>
              </a:ext>
            </a:extLst>
          </p:cNvPr>
          <p:cNvSpPr txBox="1">
            <a:spLocks/>
          </p:cNvSpPr>
          <p:nvPr/>
        </p:nvSpPr>
        <p:spPr>
          <a:xfrm>
            <a:off x="1470582" y="365126"/>
            <a:ext cx="9883218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 Error Messages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5B182B6-F085-C45A-50C8-9EB2365E1E12}"/>
              </a:ext>
            </a:extLst>
          </p:cNvPr>
          <p:cNvSpPr txBox="1">
            <a:spLocks noChangeArrowheads="1"/>
          </p:cNvSpPr>
          <p:nvPr/>
        </p:nvSpPr>
        <p:spPr>
          <a:xfrm>
            <a:off x="1594424" y="1305246"/>
            <a:ext cx="10769083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Warning message will allow to continue (note ‘W’ letter)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Error message requires correction before continuing (note ‘E’ letter)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Picture 3" descr="A screenshot of a phone">
            <a:extLst>
              <a:ext uri="{FF2B5EF4-FFF2-40B4-BE49-F238E27FC236}">
                <a16:creationId xmlns:a16="http://schemas.microsoft.com/office/drawing/2014/main" id="{44CFA3F1-2F0A-5982-6430-4D3934C1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099" y="1847273"/>
            <a:ext cx="7887801" cy="1752600"/>
          </a:xfrm>
          <a:prstGeom prst="rect">
            <a:avLst/>
          </a:prstGeom>
        </p:spPr>
      </p:pic>
      <p:pic>
        <p:nvPicPr>
          <p:cNvPr id="5" name="Picture 4" descr="A screenshot of a phone">
            <a:extLst>
              <a:ext uri="{FF2B5EF4-FFF2-40B4-BE49-F238E27FC236}">
                <a16:creationId xmlns:a16="http://schemas.microsoft.com/office/drawing/2014/main" id="{FFD4EF26-A763-7943-D85D-AEDFD1052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150" y="4416164"/>
            <a:ext cx="7056988" cy="19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5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6DD9-533F-9487-7782-3775A0045B94}"/>
              </a:ext>
            </a:extLst>
          </p:cNvPr>
          <p:cNvSpPr txBox="1">
            <a:spLocks/>
          </p:cNvSpPr>
          <p:nvPr/>
        </p:nvSpPr>
        <p:spPr>
          <a:xfrm>
            <a:off x="1363579" y="365125"/>
            <a:ext cx="9991808" cy="8239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Changing interview language -Swahili Translation</a:t>
            </a:r>
          </a:p>
        </p:txBody>
      </p:sp>
      <p:pic>
        <p:nvPicPr>
          <p:cNvPr id="9" name="Picture Placeholder 5" descr="shahillanguage.png ‎- Photos">
            <a:extLst>
              <a:ext uri="{FF2B5EF4-FFF2-40B4-BE49-F238E27FC236}">
                <a16:creationId xmlns:a16="http://schemas.microsoft.com/office/drawing/2014/main" id="{FECEC12C-7234-6D33-E895-E17D8F547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7099" y="1456140"/>
            <a:ext cx="6209616" cy="48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0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6DD9-533F-9487-7782-3775A0045B94}"/>
              </a:ext>
            </a:extLst>
          </p:cNvPr>
          <p:cNvSpPr txBox="1">
            <a:spLocks/>
          </p:cNvSpPr>
          <p:nvPr/>
        </p:nvSpPr>
        <p:spPr>
          <a:xfrm>
            <a:off x="1363579" y="365125"/>
            <a:ext cx="9991808" cy="8239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Taking Notes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2A3BE5C-7299-9CCE-EBF3-F2DC336DEF2A}"/>
              </a:ext>
            </a:extLst>
          </p:cNvPr>
          <p:cNvSpPr txBox="1">
            <a:spLocks noChangeArrowheads="1"/>
          </p:cNvSpPr>
          <p:nvPr/>
        </p:nvSpPr>
        <p:spPr>
          <a:xfrm>
            <a:off x="1582766" y="1189038"/>
            <a:ext cx="4072021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Click on ‘Note’ icon at top of screen</a:t>
            </a: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Note will be associated with the current question</a:t>
            </a: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Type text to record note and then click “&gt;” to continue</a:t>
            </a:r>
          </a:p>
        </p:txBody>
      </p:sp>
      <p:pic>
        <p:nvPicPr>
          <p:cNvPr id="12" name="Picture Placeholder 5" descr="tool bar.png ‎- Photos">
            <a:extLst>
              <a:ext uri="{FF2B5EF4-FFF2-40B4-BE49-F238E27FC236}">
                <a16:creationId xmlns:a16="http://schemas.microsoft.com/office/drawing/2014/main" id="{EDC20A1F-4871-8300-DF2D-662340995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4787" y="1403883"/>
            <a:ext cx="5653989" cy="1428633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DFDC9A31-8C8C-65DB-D2EC-5E132F7F1B0D}"/>
              </a:ext>
            </a:extLst>
          </p:cNvPr>
          <p:cNvSpPr/>
          <p:nvPr/>
        </p:nvSpPr>
        <p:spPr>
          <a:xfrm>
            <a:off x="8740887" y="2707999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5" descr="note.png ‎- Photos">
            <a:extLst>
              <a:ext uri="{FF2B5EF4-FFF2-40B4-BE49-F238E27FC236}">
                <a16:creationId xmlns:a16="http://schemas.microsoft.com/office/drawing/2014/main" id="{665FFA60-3B5B-1264-579F-9B372643B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35362" y="3686407"/>
            <a:ext cx="5237617" cy="27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4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6DD9-533F-9487-7782-3775A0045B94}"/>
              </a:ext>
            </a:extLst>
          </p:cNvPr>
          <p:cNvSpPr txBox="1">
            <a:spLocks/>
          </p:cNvSpPr>
          <p:nvPr/>
        </p:nvSpPr>
        <p:spPr>
          <a:xfrm>
            <a:off x="1363579" y="365125"/>
            <a:ext cx="9991808" cy="8239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Partial Save of interview (1/4)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DEB6D45-EA20-D6F0-A5DF-7209D7C62D92}"/>
              </a:ext>
            </a:extLst>
          </p:cNvPr>
          <p:cNvSpPr txBox="1">
            <a:spLocks noChangeArrowheads="1"/>
          </p:cNvSpPr>
          <p:nvPr/>
        </p:nvSpPr>
        <p:spPr>
          <a:xfrm>
            <a:off x="1660499" y="1272943"/>
            <a:ext cx="9991808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sz="2600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CAPI system automatically saves data at the end of each form/section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sz="2600" dirty="0">
              <a:solidFill>
                <a:schemeClr val="accent6">
                  <a:lumMod val="50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Sometimes interviewer may need to stop interview before it is completed and come back later. </a:t>
            </a:r>
          </a:p>
        </p:txBody>
      </p:sp>
    </p:spTree>
    <p:extLst>
      <p:ext uri="{BB962C8B-B14F-4D97-AF65-F5344CB8AC3E}">
        <p14:creationId xmlns:p14="http://schemas.microsoft.com/office/powerpoint/2010/main" val="6673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6DD9-533F-9487-7782-3775A0045B94}"/>
              </a:ext>
            </a:extLst>
          </p:cNvPr>
          <p:cNvSpPr txBox="1">
            <a:spLocks/>
          </p:cNvSpPr>
          <p:nvPr/>
        </p:nvSpPr>
        <p:spPr>
          <a:xfrm>
            <a:off x="1363579" y="365125"/>
            <a:ext cx="9991808" cy="8239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Steps for partial save of interview (2/4)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8372E-5837-402D-43BC-CB3A471F31A2}"/>
              </a:ext>
            </a:extLst>
          </p:cNvPr>
          <p:cNvSpPr txBox="1">
            <a:spLocks noChangeArrowheads="1"/>
          </p:cNvSpPr>
          <p:nvPr/>
        </p:nvSpPr>
        <p:spPr>
          <a:xfrm>
            <a:off x="1660499" y="1272943"/>
            <a:ext cx="9991808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Method 1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Click on Android “Back” button at bottom left of screen. Note this is the Android back button not the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CSPro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 button that moves back one field.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0FC39-6E76-55FC-F51C-0D40CB2BC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050" y="3181139"/>
            <a:ext cx="4755292" cy="201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04AA53-418A-0280-667E-109500AA4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384" y="3376922"/>
            <a:ext cx="3206774" cy="2828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1F1CA-76F2-8450-4277-C1157257C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050" y="5108297"/>
            <a:ext cx="399322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0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6DD9-533F-9487-7782-3775A0045B94}"/>
              </a:ext>
            </a:extLst>
          </p:cNvPr>
          <p:cNvSpPr txBox="1">
            <a:spLocks/>
          </p:cNvSpPr>
          <p:nvPr/>
        </p:nvSpPr>
        <p:spPr>
          <a:xfrm>
            <a:off x="1363579" y="365125"/>
            <a:ext cx="9991808" cy="8239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Steps for partial save of interview (3/4)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8372E-5837-402D-43BC-CB3A471F31A2}"/>
              </a:ext>
            </a:extLst>
          </p:cNvPr>
          <p:cNvSpPr txBox="1">
            <a:spLocks noChangeArrowheads="1"/>
          </p:cNvSpPr>
          <p:nvPr/>
        </p:nvSpPr>
        <p:spPr>
          <a:xfrm>
            <a:off x="1363579" y="1189038"/>
            <a:ext cx="10288728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Method 2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Click on the 3 dots on the extreme right corner 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C3206634-6240-AE13-16EB-2226F8328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3728"/>
            <a:ext cx="2508060" cy="4201002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39713DBC-2460-B5B7-67B1-604E93ECDA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32" y="2263727"/>
            <a:ext cx="2454877" cy="4111920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8623C8AF-C22A-6265-FAB3-B7DB193B3062}"/>
              </a:ext>
            </a:extLst>
          </p:cNvPr>
          <p:cNvSpPr/>
          <p:nvPr/>
        </p:nvSpPr>
        <p:spPr>
          <a:xfrm rot="16200000">
            <a:off x="4916689" y="3293138"/>
            <a:ext cx="484632" cy="978408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6DD9-533F-9487-7782-3775A0045B94}"/>
              </a:ext>
            </a:extLst>
          </p:cNvPr>
          <p:cNvSpPr txBox="1">
            <a:spLocks/>
          </p:cNvSpPr>
          <p:nvPr/>
        </p:nvSpPr>
        <p:spPr>
          <a:xfrm>
            <a:off x="1363579" y="365125"/>
            <a:ext cx="9991808" cy="8239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Partial save of interview (4/4)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EA0CF18-AFAE-800D-AE3B-A2E86833D110}"/>
              </a:ext>
            </a:extLst>
          </p:cNvPr>
          <p:cNvSpPr txBox="1">
            <a:spLocks noChangeArrowheads="1"/>
          </p:cNvSpPr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6F2CC-04A5-AA2C-82BE-8DA55E3AD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929" y="1272943"/>
            <a:ext cx="1747272" cy="148238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2D590017-AC05-5C36-D10E-95D85AC50D89}"/>
              </a:ext>
            </a:extLst>
          </p:cNvPr>
          <p:cNvSpPr txBox="1">
            <a:spLocks noChangeArrowheads="1"/>
          </p:cNvSpPr>
          <p:nvPr/>
        </p:nvSpPr>
        <p:spPr>
          <a:xfrm>
            <a:off x="1550058" y="2830365"/>
            <a:ext cx="9868830" cy="1565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Revisit partial Household: Go to Interviewer Menu     select place to enumerate(View map) Swipe to display the list of all Household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A7D543-5869-8C03-5EA1-08C994631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7728" y="3944579"/>
            <a:ext cx="3231160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6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A39A240-D00F-1CE7-5D5F-3BD7079E6ED1}"/>
              </a:ext>
            </a:extLst>
          </p:cNvPr>
          <p:cNvSpPr txBox="1">
            <a:spLocks/>
          </p:cNvSpPr>
          <p:nvPr/>
        </p:nvSpPr>
        <p:spPr>
          <a:xfrm>
            <a:off x="1367840" y="418064"/>
            <a:ext cx="9883218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CAPI SYSTEM COMPONENTS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1F7CEB-8850-051A-1C01-271EC09D0A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99907"/>
              </p:ext>
            </p:extLst>
          </p:nvPr>
        </p:nvGraphicFramePr>
        <p:xfrm>
          <a:off x="1446096" y="1369096"/>
          <a:ext cx="3814596" cy="42697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7298">
                  <a:extLst>
                    <a:ext uri="{9D8B030D-6E8A-4147-A177-3AD203B41FA5}">
                      <a16:colId xmlns:a16="http://schemas.microsoft.com/office/drawing/2014/main" val="594401405"/>
                    </a:ext>
                  </a:extLst>
                </a:gridCol>
                <a:gridCol w="1907298">
                  <a:extLst>
                    <a:ext uri="{9D8B030D-6E8A-4147-A177-3AD203B41FA5}">
                      <a16:colId xmlns:a16="http://schemas.microsoft.com/office/drawing/2014/main" val="550875556"/>
                    </a:ext>
                  </a:extLst>
                </a:gridCol>
              </a:tblGrid>
              <a:tr h="148914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ptos" panose="020B0004020202020204" pitchFamily="34" charset="0"/>
                        </a:rPr>
                        <a:t>Field Data Management applications</a:t>
                      </a:r>
                      <a:endParaRPr lang="en-UG" sz="25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777861"/>
                  </a:ext>
                </a:extLst>
              </a:tr>
              <a:tr h="2780558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ptos" panose="020B0004020202020204" pitchFamily="34" charset="0"/>
                        </a:rPr>
                        <a:t>Menu Controlling tasks for interviewers</a:t>
                      </a:r>
                      <a:endParaRPr lang="en-UG" sz="25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latin typeface="Aptos" panose="020B0004020202020204" pitchFamily="34" charset="0"/>
                        </a:rPr>
                        <a:t>Menu controlling tasks for supervisors</a:t>
                      </a:r>
                      <a:endParaRPr lang="en-UG" sz="2500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7463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D03B766-4253-211F-ACAF-D7757EFF40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74570"/>
              </p:ext>
            </p:extLst>
          </p:nvPr>
        </p:nvGraphicFramePr>
        <p:xfrm>
          <a:off x="5486400" y="1369096"/>
          <a:ext cx="3814596" cy="47801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14596">
                  <a:extLst>
                    <a:ext uri="{9D8B030D-6E8A-4147-A177-3AD203B41FA5}">
                      <a16:colId xmlns:a16="http://schemas.microsoft.com/office/drawing/2014/main" val="315849088"/>
                    </a:ext>
                  </a:extLst>
                </a:gridCol>
              </a:tblGrid>
              <a:tr h="768322">
                <a:tc>
                  <a:txBody>
                    <a:bodyPr/>
                    <a:lstStyle/>
                    <a:p>
                      <a:r>
                        <a:rPr lang="en-GB" sz="2500" dirty="0"/>
                        <a:t>Data Collection applications</a:t>
                      </a:r>
                      <a:endParaRPr lang="en-UG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76748"/>
                  </a:ext>
                </a:extLst>
              </a:tr>
              <a:tr h="768322">
                <a:tc>
                  <a:txBody>
                    <a:bodyPr/>
                    <a:lstStyle/>
                    <a:p>
                      <a:r>
                        <a:rPr lang="en-GB" sz="2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Household</a:t>
                      </a:r>
                      <a:r>
                        <a:rPr lang="en-GB" sz="2500" dirty="0"/>
                        <a:t> questionnaire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525446"/>
                  </a:ext>
                </a:extLst>
              </a:tr>
              <a:tr h="768322">
                <a:tc>
                  <a:txBody>
                    <a:bodyPr/>
                    <a:lstStyle/>
                    <a:p>
                      <a:r>
                        <a:rPr lang="en-GB" sz="2500" dirty="0"/>
                        <a:t>Community questionnaire</a:t>
                      </a:r>
                      <a:endParaRPr lang="en-UG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94998"/>
                  </a:ext>
                </a:extLst>
              </a:tr>
              <a:tr h="768322">
                <a:tc>
                  <a:txBody>
                    <a:bodyPr/>
                    <a:lstStyle/>
                    <a:p>
                      <a:r>
                        <a:rPr lang="en-GB" sz="2500" dirty="0"/>
                        <a:t>Institution questionnaire</a:t>
                      </a:r>
                      <a:endParaRPr lang="en-UG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84735"/>
                  </a:ext>
                </a:extLst>
              </a:tr>
              <a:tr h="768322">
                <a:tc>
                  <a:txBody>
                    <a:bodyPr/>
                    <a:lstStyle/>
                    <a:p>
                      <a:r>
                        <a:rPr lang="en-GB" sz="2500" dirty="0"/>
                        <a:t>Accommodation questionnaire</a:t>
                      </a:r>
                      <a:endParaRPr lang="en-UG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74685"/>
                  </a:ext>
                </a:extLst>
              </a:tr>
              <a:tr h="768322">
                <a:tc>
                  <a:txBody>
                    <a:bodyPr/>
                    <a:lstStyle/>
                    <a:p>
                      <a:r>
                        <a:rPr lang="en-GB" sz="2500" dirty="0"/>
                        <a:t>Floating questionnaire</a:t>
                      </a:r>
                      <a:endParaRPr lang="en-UG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8198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B737F95-14A8-7B00-56FC-D8AAEF4C9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7971"/>
              </p:ext>
            </p:extLst>
          </p:nvPr>
        </p:nvGraphicFramePr>
        <p:xfrm>
          <a:off x="9526704" y="1394384"/>
          <a:ext cx="2502963" cy="478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02963">
                  <a:extLst>
                    <a:ext uri="{9D8B030D-6E8A-4147-A177-3AD203B41FA5}">
                      <a16:colId xmlns:a16="http://schemas.microsoft.com/office/drawing/2014/main" val="315849088"/>
                    </a:ext>
                  </a:extLst>
                </a:gridCol>
              </a:tblGrid>
              <a:tr h="406929">
                <a:tc>
                  <a:txBody>
                    <a:bodyPr/>
                    <a:lstStyle/>
                    <a:p>
                      <a:r>
                        <a:rPr lang="en-GB" sz="25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Central Office System</a:t>
                      </a:r>
                      <a:endParaRPr lang="en-UG" sz="25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176748"/>
                  </a:ext>
                </a:extLst>
              </a:tr>
              <a:tr h="406929">
                <a:tc>
                  <a:txBody>
                    <a:bodyPr/>
                    <a:lstStyle/>
                    <a:p>
                      <a:r>
                        <a:rPr lang="en-GB" sz="2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Receive data from field</a:t>
                      </a:r>
                      <a:endParaRPr lang="en-UG" sz="2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525446"/>
                  </a:ext>
                </a:extLst>
              </a:tr>
              <a:tr h="406929">
                <a:tc>
                  <a:txBody>
                    <a:bodyPr/>
                    <a:lstStyle/>
                    <a:p>
                      <a:r>
                        <a:rPr lang="en-GB" sz="2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data consistency</a:t>
                      </a:r>
                      <a:endParaRPr lang="en-UG" sz="2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894998"/>
                  </a:ext>
                </a:extLst>
              </a:tr>
              <a:tr h="406929">
                <a:tc>
                  <a:txBody>
                    <a:bodyPr/>
                    <a:lstStyle/>
                    <a:p>
                      <a:r>
                        <a:rPr lang="en-GB" sz="2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Generate data</a:t>
                      </a:r>
                      <a:endParaRPr lang="en-UG" sz="2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84735"/>
                  </a:ext>
                </a:extLst>
              </a:tr>
              <a:tr h="406929">
                <a:tc>
                  <a:txBody>
                    <a:bodyPr/>
                    <a:lstStyle/>
                    <a:p>
                      <a:r>
                        <a:rPr lang="en-GB" sz="2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Quality analysis</a:t>
                      </a:r>
                      <a:endParaRPr lang="en-UG" sz="2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474685"/>
                  </a:ext>
                </a:extLst>
              </a:tr>
              <a:tr h="406929">
                <a:tc>
                  <a:txBody>
                    <a:bodyPr/>
                    <a:lstStyle/>
                    <a:p>
                      <a:r>
                        <a:rPr lang="en-GB" sz="2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Dashboard for monitoring</a:t>
                      </a:r>
                      <a:endParaRPr lang="en-UG" sz="2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81988"/>
                  </a:ext>
                </a:extLst>
              </a:tr>
              <a:tr h="406929">
                <a:tc>
                  <a:txBody>
                    <a:bodyPr/>
                    <a:lstStyle/>
                    <a:p>
                      <a:endParaRPr lang="en-UG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7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03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CEA0CF18-AFAE-800D-AE3B-A2E86833D110}"/>
              </a:ext>
            </a:extLst>
          </p:cNvPr>
          <p:cNvSpPr txBox="1">
            <a:spLocks noChangeArrowheads="1"/>
          </p:cNvSpPr>
          <p:nvPr/>
        </p:nvSpPr>
        <p:spPr>
          <a:xfrm>
            <a:off x="883224" y="1272943"/>
            <a:ext cx="10769083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2C413A-92D7-0C01-60E4-4C4BF6EA3671}"/>
              </a:ext>
            </a:extLst>
          </p:cNvPr>
          <p:cNvGrpSpPr/>
          <p:nvPr/>
        </p:nvGrpSpPr>
        <p:grpSpPr>
          <a:xfrm>
            <a:off x="2798037" y="2354851"/>
            <a:ext cx="4197132" cy="2451953"/>
            <a:chOff x="751523" y="2507251"/>
            <a:chExt cx="4197132" cy="24519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83C6D0-E0FD-44D2-1006-E50EFB230145}"/>
                </a:ext>
              </a:extLst>
            </p:cNvPr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Thank You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6" name="Graphic 5" descr="Help with solid fill">
              <a:extLst>
                <a:ext uri="{FF2B5EF4-FFF2-40B4-BE49-F238E27FC236}">
                  <a16:creationId xmlns:a16="http://schemas.microsoft.com/office/drawing/2014/main" id="{F78E98A6-2594-F3E6-32D5-0F9DA8F58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32822F4-56D4-AB90-F79D-271CA1E89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18" y="2354851"/>
            <a:ext cx="3011548" cy="269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4BDC-5565-0EF8-3818-7EB78751FFE7}"/>
              </a:ext>
            </a:extLst>
          </p:cNvPr>
          <p:cNvSpPr txBox="1">
            <a:spLocks/>
          </p:cNvSpPr>
          <p:nvPr/>
        </p:nvSpPr>
        <p:spPr>
          <a:xfrm>
            <a:off x="1376956" y="347574"/>
            <a:ext cx="9883218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Key features of the CAPI interview System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EBC0FF2-6D5B-0F4E-3D87-4B920C51EA82}"/>
              </a:ext>
            </a:extLst>
          </p:cNvPr>
          <p:cNvSpPr txBox="1">
            <a:spLocks noChangeArrowheads="1"/>
          </p:cNvSpPr>
          <p:nvPr/>
        </p:nvSpPr>
        <p:spPr>
          <a:xfrm>
            <a:off x="1759524" y="1247543"/>
            <a:ext cx="10769083" cy="5018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Access to user Manuals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Data Capture screen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Tool bar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CAPI system buttons/icons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Different types of questions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Error messages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Changing interview language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Taking Notes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rPr>
              <a:t>Partial Save</a:t>
            </a:r>
          </a:p>
        </p:txBody>
      </p:sp>
    </p:spTree>
    <p:extLst>
      <p:ext uri="{BB962C8B-B14F-4D97-AF65-F5344CB8AC3E}">
        <p14:creationId xmlns:p14="http://schemas.microsoft.com/office/powerpoint/2010/main" val="68977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4BDC-5565-0EF8-3818-7EB78751FFE7}"/>
              </a:ext>
            </a:extLst>
          </p:cNvPr>
          <p:cNvSpPr txBox="1">
            <a:spLocks/>
          </p:cNvSpPr>
          <p:nvPr/>
        </p:nvSpPr>
        <p:spPr>
          <a:xfrm>
            <a:off x="1470582" y="365126"/>
            <a:ext cx="9883218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 Access to User manuals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240A28E8-1A02-7BEC-63E1-64B7B630A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04" y="1318401"/>
            <a:ext cx="2848037" cy="4770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C6916D-3A15-2AE2-6D25-CD1AF711E79B}"/>
              </a:ext>
            </a:extLst>
          </p:cNvPr>
          <p:cNvSpPr txBox="1"/>
          <p:nvPr/>
        </p:nvSpPr>
        <p:spPr>
          <a:xfrm>
            <a:off x="6412191" y="2736502"/>
            <a:ext cx="5498756" cy="138499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Tap the first icon (five lines), to view user manuals. </a:t>
            </a:r>
          </a:p>
          <a:p>
            <a:r>
              <a:rPr lang="en-US" sz="2800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charset="-122"/>
              </a:rPr>
              <a:t>Select manual of your choice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E15A39-97DE-FF30-48A3-3960322CDBDD}"/>
              </a:ext>
            </a:extLst>
          </p:cNvPr>
          <p:cNvSpPr/>
          <p:nvPr/>
        </p:nvSpPr>
        <p:spPr>
          <a:xfrm>
            <a:off x="4271211" y="1455821"/>
            <a:ext cx="312821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F3345AA2-FE8C-8EBD-2B1D-8B93EB2409DC}"/>
              </a:ext>
            </a:extLst>
          </p:cNvPr>
          <p:cNvCxnSpPr>
            <a:cxnSpLocks/>
          </p:cNvCxnSpPr>
          <p:nvPr/>
        </p:nvCxnSpPr>
        <p:spPr>
          <a:xfrm>
            <a:off x="4584032" y="1684422"/>
            <a:ext cx="1717915" cy="146785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710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4BDC-5565-0EF8-3818-7EB78751FFE7}"/>
              </a:ext>
            </a:extLst>
          </p:cNvPr>
          <p:cNvSpPr txBox="1">
            <a:spLocks/>
          </p:cNvSpPr>
          <p:nvPr/>
        </p:nvSpPr>
        <p:spPr>
          <a:xfrm>
            <a:off x="1470582" y="365126"/>
            <a:ext cx="9883218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 Data Capture Screen (1/2)</a:t>
            </a:r>
          </a:p>
        </p:txBody>
      </p:sp>
      <p:pic>
        <p:nvPicPr>
          <p:cNvPr id="3" name="Picture Placeholder 8" descr="2.4 General CAPI insructions - PowerPoint">
            <a:extLst>
              <a:ext uri="{FF2B5EF4-FFF2-40B4-BE49-F238E27FC236}">
                <a16:creationId xmlns:a16="http://schemas.microsoft.com/office/drawing/2014/main" id="{CD4E35CE-36F9-90BE-09EE-E688AB3774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7801" y="1220537"/>
            <a:ext cx="7999266" cy="51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AE415-51F3-DA44-944F-2671486CA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802717-9FB5-79D7-324C-7505E5B0DF4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1667" y="423213"/>
            <a:ext cx="8134927" cy="5508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Tx/>
              <a:buSzTx/>
              <a:buFontTx/>
            </a:pPr>
            <a:r>
              <a:rPr lang="en-US" sz="40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 Data Capture Screen (2/2)</a:t>
            </a:r>
          </a:p>
        </p:txBody>
      </p:sp>
      <p:pic>
        <p:nvPicPr>
          <p:cNvPr id="2" name="Picture Placeholder 5" descr="First name.png ‎- Photos">
            <a:extLst>
              <a:ext uri="{FF2B5EF4-FFF2-40B4-BE49-F238E27FC236}">
                <a16:creationId xmlns:a16="http://schemas.microsoft.com/office/drawing/2014/main" id="{C9F418D6-AC3A-A53A-7CEE-99B498D29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95091" y="1433384"/>
            <a:ext cx="5803861" cy="47368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7749DA-F774-EA1D-DE88-92A702568023}"/>
              </a:ext>
            </a:extLst>
          </p:cNvPr>
          <p:cNvSpPr txBox="1"/>
          <p:nvPr/>
        </p:nvSpPr>
        <p:spPr>
          <a:xfrm>
            <a:off x="8014472" y="3183015"/>
            <a:ext cx="4075928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</a:rPr>
              <a:t>Questions and </a:t>
            </a:r>
            <a:r>
              <a:rPr lang="en-US" b="1" dirty="0">
                <a:solidFill>
                  <a:srgbClr val="FFFF00"/>
                </a:solidFill>
                <a:latin typeface="Aptos" panose="020B0004020202020204" pitchFamily="34" charset="0"/>
                <a:ea typeface="Microsoft YaHei" panose="020B0503020204020204" pitchFamily="34" charset="-122"/>
              </a:rPr>
              <a:t>instructions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293ED9-C382-9AB1-7CB2-6435BB381EAB}"/>
              </a:ext>
            </a:extLst>
          </p:cNvPr>
          <p:cNvSpPr txBox="1"/>
          <p:nvPr/>
        </p:nvSpPr>
        <p:spPr>
          <a:xfrm>
            <a:off x="8257440" y="5310010"/>
            <a:ext cx="2798307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</a:rPr>
              <a:t>Field for data entry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9252D1-6BF0-0146-6EAC-C90B0AB93955}"/>
              </a:ext>
            </a:extLst>
          </p:cNvPr>
          <p:cNvSpPr txBox="1"/>
          <p:nvPr/>
        </p:nvSpPr>
        <p:spPr>
          <a:xfrm>
            <a:off x="8290403" y="3823789"/>
            <a:ext cx="379999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>
                <a:latin typeface="Aptos" panose="020B0004020202020204" pitchFamily="34" charset="0"/>
                <a:ea typeface="Microsoft YaHei" panose="020B0503020204020204" pitchFamily="34" charset="-122"/>
              </a:rPr>
              <a:t>Black</a:t>
            </a: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</a:rPr>
              <a:t> – read out loud respondent</a:t>
            </a:r>
          </a:p>
          <a:p>
            <a:pPr algn="just">
              <a:defRPr/>
            </a:pPr>
            <a:r>
              <a:rPr lang="en-US" b="1" dirty="0">
                <a:solidFill>
                  <a:schemeClr val="accent5"/>
                </a:solidFill>
                <a:latin typeface="Aptos" panose="020B0004020202020204" pitchFamily="34" charset="0"/>
                <a:ea typeface="Microsoft YaHei" panose="020B0503020204020204" pitchFamily="34" charset="-122"/>
              </a:rPr>
              <a:t>BLUE</a:t>
            </a:r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  <a:ea typeface="Microsoft YaHei" panose="020B0503020204020204" pitchFamily="34" charset="-122"/>
              </a:rPr>
              <a:t> – instructions for interviewer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FD5AAEF7-FFF0-6F2C-6BC6-E96E22EE84EF}"/>
              </a:ext>
            </a:extLst>
          </p:cNvPr>
          <p:cNvSpPr/>
          <p:nvPr/>
        </p:nvSpPr>
        <p:spPr>
          <a:xfrm>
            <a:off x="7438325" y="2231296"/>
            <a:ext cx="576147" cy="2312403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4A1862F1-86AC-CB43-8F5B-E471800C74DD}"/>
              </a:ext>
            </a:extLst>
          </p:cNvPr>
          <p:cNvSpPr/>
          <p:nvPr/>
        </p:nvSpPr>
        <p:spPr>
          <a:xfrm>
            <a:off x="7398952" y="4819135"/>
            <a:ext cx="615520" cy="135108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4BDC-5565-0EF8-3818-7EB78751FFE7}"/>
              </a:ext>
            </a:extLst>
          </p:cNvPr>
          <p:cNvSpPr txBox="1">
            <a:spLocks/>
          </p:cNvSpPr>
          <p:nvPr/>
        </p:nvSpPr>
        <p:spPr>
          <a:xfrm>
            <a:off x="1597582" y="276226"/>
            <a:ext cx="9883218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  <a:sym typeface="+mn-ea"/>
              </a:rPr>
              <a:t>Toolbar - Household</a:t>
            </a:r>
          </a:p>
          <a:p>
            <a:endParaRPr lang="en-US" sz="4000" dirty="0">
              <a:solidFill>
                <a:srgbClr val="FF0000"/>
              </a:solidFill>
              <a:latin typeface="Microsoft YaHei UI" panose="020B0503020204020204" charset="-122"/>
              <a:ea typeface="Microsoft YaHei UI" panose="020B0503020204020204" charset="-122"/>
              <a:cs typeface="+mn-cs"/>
            </a:endParaRPr>
          </a:p>
        </p:txBody>
      </p:sp>
      <p:pic>
        <p:nvPicPr>
          <p:cNvPr id="3" name="Picture Placeholder 5" descr="tool bar.png ‎- Photos">
            <a:extLst>
              <a:ext uri="{FF2B5EF4-FFF2-40B4-BE49-F238E27FC236}">
                <a16:creationId xmlns:a16="http://schemas.microsoft.com/office/drawing/2014/main" id="{CA84A9D9-05D3-8112-F2BA-3E63F9E68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3846" y="1076326"/>
            <a:ext cx="6864843" cy="2379322"/>
          </a:xfrm>
          <a:prstGeom prst="rect">
            <a:avLst/>
          </a:prstGeom>
        </p:spPr>
      </p:pic>
      <p:pic>
        <p:nvPicPr>
          <p:cNvPr id="4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469E02C4-12F7-160E-C673-FF7FC51C0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86" y="3082686"/>
            <a:ext cx="4599583" cy="337781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24626FF9-482B-32EB-C259-BD8DF14ACE71}"/>
              </a:ext>
            </a:extLst>
          </p:cNvPr>
          <p:cNvSpPr/>
          <p:nvPr/>
        </p:nvSpPr>
        <p:spPr>
          <a:xfrm rot="958001">
            <a:off x="4380076" y="4161742"/>
            <a:ext cx="978408" cy="484632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1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905B-1172-B509-669F-40701477EFAB}"/>
              </a:ext>
            </a:extLst>
          </p:cNvPr>
          <p:cNvSpPr txBox="1">
            <a:spLocks/>
          </p:cNvSpPr>
          <p:nvPr/>
        </p:nvSpPr>
        <p:spPr>
          <a:xfrm>
            <a:off x="1470582" y="365126"/>
            <a:ext cx="9883218" cy="711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4BAF47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 Different types of Questions(1/4)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D3B9A4C-EFEB-19DF-0789-A1CAE9B8F1E9}"/>
              </a:ext>
            </a:extLst>
          </p:cNvPr>
          <p:cNvSpPr txBox="1">
            <a:spLocks noChangeArrowheads="1"/>
          </p:cNvSpPr>
          <p:nvPr/>
        </p:nvSpPr>
        <p:spPr>
          <a:xfrm>
            <a:off x="1470582" y="1550276"/>
            <a:ext cx="10748182" cy="4341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Radio buttons for single response questions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Check boxes for multiple response questions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Check boxes for multiple response questions with a limit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Open ended numeric responses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Open ended text responses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Questions with major group headings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" panose="020B0503020204020204" charset="-122"/>
              </a:rPr>
              <a:t>Pre-filled “protected field” questions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charset="0"/>
              <a:buChar char="v"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  <a:ea typeface="Microsoft YaHei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057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5C093-A604-4CB4-C049-928D1D4E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067" y="0"/>
            <a:ext cx="10430192" cy="823913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Microsoft YaHei UI" panose="020B0503020204020204" charset="-122"/>
                <a:ea typeface="Microsoft YaHei UI" panose="020B0503020204020204" charset="-122"/>
                <a:cs typeface="+mn-cs"/>
              </a:rPr>
              <a:t>Different types of Questions (2/4)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2B0B7-BC48-A7ED-2EB7-19C60D186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50538" y="668338"/>
            <a:ext cx="3519964" cy="6157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Single response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744E72-3DB4-3EF0-0828-4BCD604910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4472"/>
          <a:stretch/>
        </p:blipFill>
        <p:spPr>
          <a:xfrm>
            <a:off x="1926699" y="1284128"/>
            <a:ext cx="3695701" cy="51055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A327D-3612-4091-14C3-EDACB028D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1500" y="668337"/>
            <a:ext cx="3695701" cy="6157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Multiple response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CE0DE37-796C-F988-7320-9C9566CFFED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" b="3918"/>
          <a:stretch/>
        </p:blipFill>
        <p:spPr>
          <a:xfrm>
            <a:off x="6991870" y="1284128"/>
            <a:ext cx="3695701" cy="5138589"/>
          </a:xfrm>
        </p:spPr>
      </p:pic>
    </p:spTree>
    <p:extLst>
      <p:ext uri="{BB962C8B-B14F-4D97-AF65-F5344CB8AC3E}">
        <p14:creationId xmlns:p14="http://schemas.microsoft.com/office/powerpoint/2010/main" val="281885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740</Words>
  <Application>Microsoft Office PowerPoint</Application>
  <PresentationFormat>Widescreen</PresentationFormat>
  <Paragraphs>121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Microsoft YaHei</vt:lpstr>
      <vt:lpstr>Microsoft YaHei UI</vt:lpstr>
      <vt:lpstr>Aptos</vt:lpstr>
      <vt:lpstr>Arial</vt:lpstr>
      <vt:lpstr>Bradley Hand ITC</vt:lpstr>
      <vt:lpstr>Calibri</vt:lpstr>
      <vt:lpstr>Century Schoolbook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Data Capture Screen (2/2)</vt:lpstr>
      <vt:lpstr>PowerPoint Presentation</vt:lpstr>
      <vt:lpstr>PowerPoint Presentation</vt:lpstr>
      <vt:lpstr>Different types of Questions (2/4)</vt:lpstr>
      <vt:lpstr>Different types of Questions (3/4)</vt:lpstr>
      <vt:lpstr>Different types of Questions (4/4)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Nawoova, Betty</dc:creator>
  <cp:lastModifiedBy>Kanyesigye Akbr</cp:lastModifiedBy>
  <cp:revision>385</cp:revision>
  <dcterms:created xsi:type="dcterms:W3CDTF">2023-05-13T16:47:00Z</dcterms:created>
  <dcterms:modified xsi:type="dcterms:W3CDTF">2024-04-08T13:21:27Z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873203BC1F2E4440A13EFE2919E8827C</vt:lpwstr>
  </property>
  <property fmtid="{D5CDD505-2E9C-101B-9397-08002B2CF9AE}" pid="3" name="KSOProductBuildVer">
    <vt:lpwstr>1033-11.2.0.11537</vt:lpwstr>
  </property>
</Properties>
</file>