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50" r:id="rId2"/>
    <p:sldId id="466" r:id="rId3"/>
    <p:sldId id="484" r:id="rId4"/>
    <p:sldId id="486" r:id="rId5"/>
    <p:sldId id="470" r:id="rId6"/>
    <p:sldId id="498" r:id="rId7"/>
    <p:sldId id="479" r:id="rId8"/>
    <p:sldId id="473" r:id="rId9"/>
    <p:sldId id="487" r:id="rId10"/>
    <p:sldId id="472" r:id="rId11"/>
    <p:sldId id="474" r:id="rId12"/>
    <p:sldId id="488" r:id="rId13"/>
    <p:sldId id="475" r:id="rId14"/>
    <p:sldId id="496" r:id="rId15"/>
    <p:sldId id="495" r:id="rId16"/>
    <p:sldId id="494" r:id="rId17"/>
    <p:sldId id="497" r:id="rId18"/>
    <p:sldId id="476" r:id="rId19"/>
    <p:sldId id="4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5"/>
    <a:srgbClr val="4BAF47"/>
    <a:srgbClr val="F16434"/>
    <a:srgbClr val="4AAF48"/>
    <a:srgbClr val="FFFFFF"/>
    <a:srgbClr val="4BAF48"/>
    <a:srgbClr val="4472C4"/>
    <a:srgbClr val="FA8F04"/>
    <a:srgbClr val="EC632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11" autoAdjust="0"/>
  </p:normalViewPr>
  <p:slideViewPr>
    <p:cSldViewPr snapToGrid="0">
      <p:cViewPr varScale="1">
        <p:scale>
          <a:sx n="67" d="100"/>
          <a:sy n="67" d="100"/>
        </p:scale>
        <p:origin x="1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EB7F-18BC-470D-A890-27460236C9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7DF6-AAFD-4EA4-908A-C80F65115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51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 slide that shows the beginning of the house hold members particulars</a:t>
            </a:r>
          </a:p>
          <a:p>
            <a:r>
              <a:rPr lang="en-US" dirty="0"/>
              <a:t>Add a slide for the 4 modules of the HH questionnaire i.e. characteristics, agriculture, women, death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61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49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Waiting on screenshot from </a:t>
            </a:r>
            <a:r>
              <a:rPr lang="en-US" dirty="0" err="1"/>
              <a:t>Butambala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10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7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D1A2B-6DCC-5ED0-946B-EFEB4E3C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1695A-8520-A0A7-503C-C111A8278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38798-3227-4808-8F4E-0A8727D2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E93DA-89E4-1EC6-6B11-B149E62B3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8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3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62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Ask name, relationship and sex</a:t>
            </a:r>
          </a:p>
          <a:p>
            <a:pPr marL="342900" indent="-342900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At end of each set of questions there is a question “Are there any other persons living in this household?”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If answer is yes, there are additional persons, CAPI system will add an entry for another household member and repeat the set of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6164"/>
            <a:ext cx="5181600" cy="489079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86164"/>
            <a:ext cx="5181600" cy="489079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91272" y="6488668"/>
            <a:ext cx="6225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4679" y="342899"/>
            <a:ext cx="10515600" cy="707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339842"/>
            <a:ext cx="11020425" cy="483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196047" y="6488668"/>
            <a:ext cx="6225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1E215C-C52B-4A9A-7AE4-8A5A80118199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E0E690-B348-6F7A-695F-0A47A3213C92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chemeClr val="bg1"/>
            </a:solidFill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endParaRPr lang="en-GB" sz="14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2ED9148-7305-C049-4667-79705A9478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A7C49A-1DAB-5E41-FDC8-A609C03D1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10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98BA80A6-0287-7ACF-3DF6-6520EE417D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B54BCA-5495-45C2-3899-E04D4D118262}"/>
              </a:ext>
            </a:extLst>
          </p:cNvPr>
          <p:cNvSpPr txBox="1"/>
          <p:nvPr userDrawn="1"/>
        </p:nvSpPr>
        <p:spPr>
          <a:xfrm>
            <a:off x="11317711" y="6520135"/>
            <a:ext cx="612420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‹#›</a:t>
            </a:fld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8321F7-0CFF-516F-D70B-CF876B71F5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178902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8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BAF47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AB6EE-0EB4-2216-4D54-E6C538B874CE}"/>
              </a:ext>
            </a:extLst>
          </p:cNvPr>
          <p:cNvSpPr/>
          <p:nvPr/>
        </p:nvSpPr>
        <p:spPr>
          <a:xfrm>
            <a:off x="1440206" y="2044005"/>
            <a:ext cx="10307294" cy="1384995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Microsoft YaHei UI" panose="020B0503020204020204" charset="-122"/>
              </a:rPr>
              <a:t>Starting EA Household interviews using  |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Microsoft YaHei UI" panose="020B0503020204020204" charset="-122"/>
              </a:rPr>
              <a:t>CAPI</a:t>
            </a:r>
            <a:endParaRPr lang="en-US" altLang="en-US" sz="4200" b="1" u="none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6B8B8-45F3-6664-9F4B-47DC5D5587DC}"/>
              </a:ext>
            </a:extLst>
          </p:cNvPr>
          <p:cNvSpPr/>
          <p:nvPr/>
        </p:nvSpPr>
        <p:spPr>
          <a:xfrm>
            <a:off x="3742310" y="4680468"/>
            <a:ext cx="6236485" cy="707886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NPHC2024 TRAINING</a:t>
            </a:r>
            <a:endParaRPr lang="en-US" altLang="en-US" sz="4000" b="1" u="none" dirty="0">
              <a:solidFill>
                <a:schemeClr val="accent1"/>
              </a:solidFill>
              <a:latin typeface="Aptos" panose="020B0004020202020204" pitchFamily="34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7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2393" y="318384"/>
            <a:ext cx="8134927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Begin HH interview</a:t>
            </a:r>
            <a:endParaRPr 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Placeholder 5" descr="First name.png ‎- Photos">
            <a:extLst>
              <a:ext uri="{FF2B5EF4-FFF2-40B4-BE49-F238E27FC236}">
                <a16:creationId xmlns:a16="http://schemas.microsoft.com/office/drawing/2014/main" id="{C9F418D6-AC3A-A53A-7CEE-99B498D29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6326" y="1365663"/>
            <a:ext cx="5225143" cy="4898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D7BB3-B3F9-79F0-4B4F-3DA0D366FE37}"/>
              </a:ext>
            </a:extLst>
          </p:cNvPr>
          <p:cNvSpPr txBox="1"/>
          <p:nvPr/>
        </p:nvSpPr>
        <p:spPr>
          <a:xfrm>
            <a:off x="8787740" y="3146961"/>
            <a:ext cx="323916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Start listing HH members starting with the </a:t>
            </a: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HH head</a:t>
            </a:r>
          </a:p>
        </p:txBody>
      </p:sp>
    </p:spTree>
    <p:extLst>
      <p:ext uri="{BB962C8B-B14F-4D97-AF65-F5344CB8AC3E}">
        <p14:creationId xmlns:p14="http://schemas.microsoft.com/office/powerpoint/2010/main" val="40106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2081" y="407880"/>
            <a:ext cx="9880600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Household listing asked in two parts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24445" y="1540380"/>
            <a:ext cx="10118436" cy="42035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Tx/>
              <a:buSz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1. Names of household members 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Repeats for each person in the household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Questions asked: First Name, Last Name, Relationship to HH head and sex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54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625A5F-524F-7139-F32F-142D14535C4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01457" y="1013692"/>
            <a:ext cx="5157788" cy="82391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Add another HH member </a:t>
            </a:r>
            <a:endParaRPr lang="en-UG" sz="2500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8" name="Picture Placeholder 5" descr="Screenshot_20240319-172604.png ‎- Photos">
            <a:extLst>
              <a:ext uri="{FF2B5EF4-FFF2-40B4-BE49-F238E27FC236}">
                <a16:creationId xmlns:a16="http://schemas.microsoft.com/office/drawing/2014/main" id="{13A06B89-C730-E30C-ECEF-4E5260D26D8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57" y="1539240"/>
            <a:ext cx="4104679" cy="4942195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E0B647-1BAD-9FA7-FE4B-F83ED36CCC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78712" y="1013691"/>
            <a:ext cx="5183187" cy="82391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No more HH member?</a:t>
            </a:r>
            <a:endParaRPr lang="en-UG" sz="2500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9" name="Picture Placeholder 5" descr="Screenshot_20240319-172614.png ‎- Photos">
            <a:extLst>
              <a:ext uri="{FF2B5EF4-FFF2-40B4-BE49-F238E27FC236}">
                <a16:creationId xmlns:a16="http://schemas.microsoft.com/office/drawing/2014/main" id="{D171BB29-F409-0882-1EF8-EDA0C0AEE27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34" y="1539240"/>
            <a:ext cx="4271981" cy="4942901"/>
          </a:xfr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0EA8FC4-C31F-C96C-F904-C450A9B2FC2E}"/>
              </a:ext>
            </a:extLst>
          </p:cNvPr>
          <p:cNvSpPr txBox="1">
            <a:spLocks noChangeArrowheads="1"/>
          </p:cNvSpPr>
          <p:nvPr/>
        </p:nvSpPr>
        <p:spPr>
          <a:xfrm>
            <a:off x="1252681" y="342033"/>
            <a:ext cx="98806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Household listing asked in two parts…</a:t>
            </a:r>
          </a:p>
        </p:txBody>
      </p:sp>
    </p:spTree>
    <p:extLst>
      <p:ext uri="{BB962C8B-B14F-4D97-AF65-F5344CB8AC3E}">
        <p14:creationId xmlns:p14="http://schemas.microsoft.com/office/powerpoint/2010/main" val="31212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7536" y="501651"/>
            <a:ext cx="8896927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Particulars of HH members</a:t>
            </a:r>
            <a:endParaRPr 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47537" y="2605521"/>
            <a:ext cx="10404764" cy="16616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2. Household Schedule – questions P4 – P87 repeated for each member.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8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7880-C1F7-430C-5531-C1537A3D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45" y="146692"/>
            <a:ext cx="10111287" cy="70167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Begin Housing and Household Characteristics</a:t>
            </a:r>
            <a:endParaRPr lang="en-UG" sz="3600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Placeholder 5" descr="Screenshot_20240322-153144.png ‎- Photos">
            <a:extLst>
              <a:ext uri="{FF2B5EF4-FFF2-40B4-BE49-F238E27FC236}">
                <a16:creationId xmlns:a16="http://schemas.microsoft.com/office/drawing/2014/main" id="{AB1C347F-C170-7464-C1C6-84ECDEA9F6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6869" y="848367"/>
            <a:ext cx="4042237" cy="5605393"/>
          </a:xfrm>
        </p:spPr>
      </p:pic>
    </p:spTree>
    <p:extLst>
      <p:ext uri="{BB962C8B-B14F-4D97-AF65-F5344CB8AC3E}">
        <p14:creationId xmlns:p14="http://schemas.microsoft.com/office/powerpoint/2010/main" val="236740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5AEB-C284-2580-EFBC-D3C62845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7016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Begin Agriculture section</a:t>
            </a:r>
            <a:endParaRPr lang="en-UG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Placeholder 5" descr="Screenshot_20240322-153127.png ‎- Photos">
            <a:extLst>
              <a:ext uri="{FF2B5EF4-FFF2-40B4-BE49-F238E27FC236}">
                <a16:creationId xmlns:a16="http://schemas.microsoft.com/office/drawing/2014/main" id="{699C12CC-55E0-E469-2A6B-2D4B975BA7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5180" y="746760"/>
            <a:ext cx="3654347" cy="5734685"/>
          </a:xfrm>
        </p:spPr>
      </p:pic>
    </p:spTree>
    <p:extLst>
      <p:ext uri="{BB962C8B-B14F-4D97-AF65-F5344CB8AC3E}">
        <p14:creationId xmlns:p14="http://schemas.microsoft.com/office/powerpoint/2010/main" val="349336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0D80-825F-32E8-9563-E8F0815E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448" y="0"/>
            <a:ext cx="9675312" cy="7016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Death in the Household section</a:t>
            </a:r>
            <a:endParaRPr lang="en-UG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Placeholder 5" descr="Screenshot_20240322-153243.png ‎- Photos">
            <a:extLst>
              <a:ext uri="{FF2B5EF4-FFF2-40B4-BE49-F238E27FC236}">
                <a16:creationId xmlns:a16="http://schemas.microsoft.com/office/drawing/2014/main" id="{A6EEC22F-46FC-4120-3D8A-910FA37C2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9080" y="701675"/>
            <a:ext cx="3603493" cy="5658023"/>
          </a:xfrm>
        </p:spPr>
      </p:pic>
    </p:spTree>
    <p:extLst>
      <p:ext uri="{BB962C8B-B14F-4D97-AF65-F5344CB8AC3E}">
        <p14:creationId xmlns:p14="http://schemas.microsoft.com/office/powerpoint/2010/main" val="63770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1A9D-319E-0010-9916-6C8C20B2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65"/>
            <a:ext cx="10515600" cy="7016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Ending Interview</a:t>
            </a:r>
            <a:endParaRPr lang="en-UG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Placeholder 5" descr="Screenshot_20240322-153338.png ‎- Photos">
            <a:extLst>
              <a:ext uri="{FF2B5EF4-FFF2-40B4-BE49-F238E27FC236}">
                <a16:creationId xmlns:a16="http://schemas.microsoft.com/office/drawing/2014/main" id="{68D664B6-FA47-622B-FFA8-0380238E44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986" y="815340"/>
            <a:ext cx="4341214" cy="5545151"/>
          </a:xfrm>
        </p:spPr>
      </p:pic>
    </p:spTree>
    <p:extLst>
      <p:ext uri="{BB962C8B-B14F-4D97-AF65-F5344CB8AC3E}">
        <p14:creationId xmlns:p14="http://schemas.microsoft.com/office/powerpoint/2010/main" val="323024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95512" y="525174"/>
            <a:ext cx="8624888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Exercise: Household questionnaire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22400" y="1314738"/>
            <a:ext cx="10769600" cy="5018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Click the CSPro icon on your tablet screen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Select NATIONAL POPULATION AND HOUSING CENSUS 2024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Enter your Month, Year and telephone Number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Use the EA assigned to you and select the Household to begin with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Follow the mock interview and enter information carefully as it is given by the respondent.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3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EA0CF18-AFAE-800D-AE3B-A2E86833D110}"/>
              </a:ext>
            </a:extLst>
          </p:cNvPr>
          <p:cNvSpPr txBox="1">
            <a:spLocks noChangeArrowheads="1"/>
          </p:cNvSpPr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C413A-92D7-0C01-60E4-4C4BF6EA3671}"/>
              </a:ext>
            </a:extLst>
          </p:cNvPr>
          <p:cNvGrpSpPr/>
          <p:nvPr/>
        </p:nvGrpSpPr>
        <p:grpSpPr>
          <a:xfrm>
            <a:off x="2798037" y="2354851"/>
            <a:ext cx="4197132" cy="2451953"/>
            <a:chOff x="751523" y="2507251"/>
            <a:chExt cx="4197132" cy="245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83C6D0-E0FD-44D2-1006-E50EFB230145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6" name="Graphic 5" descr="Help with solid fill">
              <a:extLst>
                <a:ext uri="{FF2B5EF4-FFF2-40B4-BE49-F238E27FC236}">
                  <a16:creationId xmlns:a16="http://schemas.microsoft.com/office/drawing/2014/main" id="{F78E98A6-2594-F3E6-32D5-0F9DA8F5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2822F4-56D4-AB90-F79D-271CA1E89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18" y="2354851"/>
            <a:ext cx="3011548" cy="2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1400" y="389587"/>
            <a:ext cx="9880600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What?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When? Who? Where?</a:t>
            </a:r>
            <a:endParaRPr 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89100" y="1320114"/>
            <a:ext cx="10299700" cy="4656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2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What? –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Begin the EA household interview using CAPI menus</a:t>
            </a:r>
          </a:p>
          <a:p>
            <a:pPr marL="342900" indent="-342900">
              <a:lnSpc>
                <a:spcPct val="2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When? –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After locating the household within the assigned EA  </a:t>
            </a:r>
          </a:p>
          <a:p>
            <a:pPr marL="342900" indent="-342900">
              <a:lnSpc>
                <a:spcPct val="2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Who? – Interviewers/ Enumerators </a:t>
            </a:r>
          </a:p>
          <a:p>
            <a:pPr marL="342900" indent="-342900">
              <a:lnSpc>
                <a:spcPct val="2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Where?- In the household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95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7AD8-990F-7010-AE2E-AF176D59E2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0800" y="330199"/>
            <a:ext cx="10515600" cy="7016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Assignment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Selection</a:t>
            </a:r>
            <a:endParaRPr lang="en-UG" sz="3600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Picture Placeholder 5" descr="Screenshot_20240319-171909.png ‎- Photos">
            <a:extLst>
              <a:ext uri="{FF2B5EF4-FFF2-40B4-BE49-F238E27FC236}">
                <a16:creationId xmlns:a16="http://schemas.microsoft.com/office/drawing/2014/main" id="{E0D82FFD-53F8-4721-B4FF-304E85920F0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b="567"/>
          <a:stretch/>
        </p:blipFill>
        <p:spPr>
          <a:xfrm>
            <a:off x="1794510" y="1304819"/>
            <a:ext cx="3659783" cy="484452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36EB6-B428-D8EE-9627-63E2CAB4097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2703513"/>
            <a:ext cx="5740400" cy="1169987"/>
          </a:xfrm>
          <a:solidFill>
            <a:schemeClr val="accent6"/>
          </a:solidFill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Select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EA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to start work</a:t>
            </a:r>
          </a:p>
          <a:p>
            <a:r>
              <a:rPr lang="en-US" sz="2500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Confirm that you are in the correct EA.</a:t>
            </a:r>
            <a:endParaRPr lang="en-UG" sz="2500" dirty="0">
              <a:solidFill>
                <a:schemeClr val="bg1"/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2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8A1A-E3C1-F729-50FB-C1A293C306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36537"/>
            <a:ext cx="10515600" cy="701675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Household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Enumeration</a:t>
            </a:r>
            <a:endParaRPr lang="en-UG" sz="3600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Placeholder 5" descr="Screenshot_20240319-172000.png ‎- Photos">
            <a:extLst>
              <a:ext uri="{FF2B5EF4-FFF2-40B4-BE49-F238E27FC236}">
                <a16:creationId xmlns:a16="http://schemas.microsoft.com/office/drawing/2014/main" id="{D891E1CA-7B99-BCBC-95BE-562E1FC1C73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>
          <a:xfrm>
            <a:off x="1609285" y="1375275"/>
            <a:ext cx="3845220" cy="486995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AB2FAC-9493-F058-40F1-A13E4300C70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" r="1904"/>
          <a:stretch/>
        </p:blipFill>
        <p:spPr>
          <a:xfrm>
            <a:off x="6953395" y="1562100"/>
            <a:ext cx="4789487" cy="46831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8DE405F-7EA0-6CD4-1DB0-C90A0B437257}"/>
              </a:ext>
            </a:extLst>
          </p:cNvPr>
          <p:cNvSpPr/>
          <p:nvPr/>
        </p:nvSpPr>
        <p:spPr>
          <a:xfrm>
            <a:off x="5587856" y="3369828"/>
            <a:ext cx="1282988" cy="44042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0675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7127" y="417802"/>
            <a:ext cx="9049616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Selecting the Household to interview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07127" y="1273175"/>
            <a:ext cx="4276725" cy="5083175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All Households within the EA will populate</a:t>
            </a:r>
          </a:p>
          <a:p>
            <a:pPr marL="342900" indent="-342900" algn="just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marL="342900" indent="-342900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Tap/Click the household to begin with</a:t>
            </a:r>
          </a:p>
          <a:p>
            <a:pPr marL="342900" indent="-342900" algn="just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All listed HHs during listing are automatically populated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Placeholder 5" descr="selected HH3.png ‎- Photos">
            <a:extLst>
              <a:ext uri="{FF2B5EF4-FFF2-40B4-BE49-F238E27FC236}">
                <a16:creationId xmlns:a16="http://schemas.microsoft.com/office/drawing/2014/main" id="{C1EB49B0-FEED-2968-9C84-3916D11A9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 r="9832"/>
          <a:stretch/>
        </p:blipFill>
        <p:spPr>
          <a:xfrm>
            <a:off x="7348682" y="1440873"/>
            <a:ext cx="4603173" cy="49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8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38864" y="346579"/>
            <a:ext cx="8977745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Selecting 2024 NPHC Household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85835" y="934453"/>
            <a:ext cx="689306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Select Yes if that is the HH to interview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6E592E6-73CC-9ACB-967A-0CE64B81A725}"/>
              </a:ext>
            </a:extLst>
          </p:cNvPr>
          <p:cNvSpPr/>
          <p:nvPr/>
        </p:nvSpPr>
        <p:spPr>
          <a:xfrm>
            <a:off x="5876604" y="3722663"/>
            <a:ext cx="937244" cy="36576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pic>
        <p:nvPicPr>
          <p:cNvPr id="4" name="Picture 3" descr="A map of houses with red lines&#10;&#10;Description automatically generated">
            <a:extLst>
              <a:ext uri="{FF2B5EF4-FFF2-40B4-BE49-F238E27FC236}">
                <a16:creationId xmlns:a16="http://schemas.microsoft.com/office/drawing/2014/main" id="{0B1E221B-3E85-151A-7351-25A5A5AB7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" b="4593"/>
          <a:stretch/>
        </p:blipFill>
        <p:spPr>
          <a:xfrm>
            <a:off x="2238864" y="1420127"/>
            <a:ext cx="3350406" cy="4970832"/>
          </a:xfrm>
          <a:prstGeom prst="rect">
            <a:avLst/>
          </a:prstGeom>
        </p:spPr>
      </p:pic>
      <p:pic>
        <p:nvPicPr>
          <p:cNvPr id="8" name="Picture 7" descr="A map with red lines and houses&#10;&#10;Description automatically generated">
            <a:extLst>
              <a:ext uri="{FF2B5EF4-FFF2-40B4-BE49-F238E27FC236}">
                <a16:creationId xmlns:a16="http://schemas.microsoft.com/office/drawing/2014/main" id="{E5F872AE-464F-FFA6-AAD3-06AE7D68A0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5630"/>
          <a:stretch/>
        </p:blipFill>
        <p:spPr>
          <a:xfrm>
            <a:off x="7101182" y="1420127"/>
            <a:ext cx="3405312" cy="49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CF3FC-845B-D8CA-A188-3006EFE0B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C62DF5-CC38-DF79-7438-05B352CBDD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0100" y="324262"/>
            <a:ext cx="5435600" cy="7790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Begin a HH interview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3236ED2-043C-9D76-116C-45703CB0C2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77074" y="1322274"/>
            <a:ext cx="3519488" cy="638175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Begin interview!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8A1F8E0-4663-F39D-A5C3-3A712A5AD7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Placeholder 5" descr="begin new HH.png ‎- Photos">
            <a:extLst>
              <a:ext uri="{FF2B5EF4-FFF2-40B4-BE49-F238E27FC236}">
                <a16:creationId xmlns:a16="http://schemas.microsoft.com/office/drawing/2014/main" id="{2C65FD18-F31E-09B9-338E-04906008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4162" y="1322274"/>
            <a:ext cx="5070764" cy="48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35137" y="301902"/>
            <a:ext cx="9880600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Begin HH interview</a:t>
            </a:r>
            <a:endParaRPr 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35137" y="1645754"/>
            <a:ext cx="4538663" cy="4170846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Geographical variables automatically populated</a:t>
            </a:r>
          </a:p>
          <a:p>
            <a:pPr marL="342900" indent="-342900" algn="just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Date and time filled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Select 'Begin interview' to begin the interview</a:t>
            </a:r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en-US" sz="30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Read consent statement and enter result of consent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002158-3231-D330-1175-70134D1057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F7443-FE70-49D2-8332-A4D465B05A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AA3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Placeholder 5" descr="begin new HH.png ‎- Photos">
            <a:extLst>
              <a:ext uri="{FF2B5EF4-FFF2-40B4-BE49-F238E27FC236}">
                <a16:creationId xmlns:a16="http://schemas.microsoft.com/office/drawing/2014/main" id="{2C65FD18-F31E-09B9-338E-04906008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036" y="1391754"/>
            <a:ext cx="4252164" cy="48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A55B4F-5F68-9A4A-A9E9-4F173CF0C23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860548" y="2938511"/>
            <a:ext cx="4451351" cy="1324719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Begin with the population section. Select continue move to next questions</a:t>
            </a:r>
            <a:endParaRPr lang="en-UG" sz="2500" b="1" dirty="0">
              <a:solidFill>
                <a:schemeClr val="bg1"/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  <p:pic>
        <p:nvPicPr>
          <p:cNvPr id="7" name="Picture Placeholder 5" descr="Screenshot_20240319-172428.png ‎- Photos">
            <a:extLst>
              <a:ext uri="{FF2B5EF4-FFF2-40B4-BE49-F238E27FC236}">
                <a16:creationId xmlns:a16="http://schemas.microsoft.com/office/drawing/2014/main" id="{908F77CC-803C-575C-B4D5-00F2E4C6288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78" y="1253381"/>
            <a:ext cx="3980295" cy="4694981"/>
          </a:xfrm>
        </p:spPr>
      </p:pic>
      <p:sp>
        <p:nvSpPr>
          <p:cNvPr id="2" name="TextBox 1"/>
          <p:cNvSpPr txBox="1"/>
          <p:nvPr/>
        </p:nvSpPr>
        <p:spPr>
          <a:xfrm>
            <a:off x="2318905" y="357872"/>
            <a:ext cx="928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</a:rPr>
              <a:t>Begin with the population section</a:t>
            </a:r>
          </a:p>
        </p:txBody>
      </p:sp>
    </p:spTree>
    <p:extLst>
      <p:ext uri="{BB962C8B-B14F-4D97-AF65-F5344CB8AC3E}">
        <p14:creationId xmlns:p14="http://schemas.microsoft.com/office/powerpoint/2010/main" val="89171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431</Words>
  <Application>Microsoft Office PowerPoint</Application>
  <PresentationFormat>Widescreen</PresentationFormat>
  <Paragraphs>78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Microsoft YaHei</vt:lpstr>
      <vt:lpstr>Microsoft YaHei UI</vt:lpstr>
      <vt:lpstr>Aptos</vt:lpstr>
      <vt:lpstr>Arial</vt:lpstr>
      <vt:lpstr>Bradley Hand ITC</vt:lpstr>
      <vt:lpstr>Calibri</vt:lpstr>
      <vt:lpstr>Century Schoolbook</vt:lpstr>
      <vt:lpstr>Wingdings</vt:lpstr>
      <vt:lpstr>Office Theme</vt:lpstr>
      <vt:lpstr>PowerPoint Presentation</vt:lpstr>
      <vt:lpstr>What? When? Who? Where?</vt:lpstr>
      <vt:lpstr>Assignment Selection</vt:lpstr>
      <vt:lpstr>Household Enumeration</vt:lpstr>
      <vt:lpstr>Selecting the Household to interview</vt:lpstr>
      <vt:lpstr>Selecting 2024 NPHC Household</vt:lpstr>
      <vt:lpstr>Begin a HH interview</vt:lpstr>
      <vt:lpstr>Begin HH interview</vt:lpstr>
      <vt:lpstr>PowerPoint Presentation</vt:lpstr>
      <vt:lpstr>Begin HH interview</vt:lpstr>
      <vt:lpstr>Household listing asked in two parts</vt:lpstr>
      <vt:lpstr>PowerPoint Presentation</vt:lpstr>
      <vt:lpstr>Particulars of HH members</vt:lpstr>
      <vt:lpstr>Begin Housing and Household Characteristics</vt:lpstr>
      <vt:lpstr>Begin Agriculture section</vt:lpstr>
      <vt:lpstr>Death in the Household section</vt:lpstr>
      <vt:lpstr>Ending Interview</vt:lpstr>
      <vt:lpstr>Exercise: Household questionnaire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Nawoova, Betty</dc:creator>
  <cp:lastModifiedBy>Kanyesigye Akbr</cp:lastModifiedBy>
  <cp:revision>387</cp:revision>
  <dcterms:created xsi:type="dcterms:W3CDTF">2023-05-13T16:47:00Z</dcterms:created>
  <dcterms:modified xsi:type="dcterms:W3CDTF">2024-04-08T13:33:57Z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