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67" r:id="rId2"/>
  </p:sldMasterIdLst>
  <p:notesMasterIdLst>
    <p:notesMasterId r:id="rId16"/>
  </p:notesMasterIdLst>
  <p:sldIdLst>
    <p:sldId id="465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EC632C"/>
    <a:srgbClr val="4AAF48"/>
    <a:srgbClr val="FFFFFF"/>
    <a:srgbClr val="4BAF48"/>
    <a:srgbClr val="4BAF47"/>
    <a:srgbClr val="F16434"/>
    <a:srgbClr val="F26535"/>
    <a:srgbClr val="4472C4"/>
    <a:srgbClr val="FA8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0" autoAdjust="0"/>
    <p:restoredTop sz="94975" autoAdjust="0"/>
  </p:normalViewPr>
  <p:slideViewPr>
    <p:cSldViewPr snapToGrid="0">
      <p:cViewPr varScale="1">
        <p:scale>
          <a:sx n="52" d="100"/>
          <a:sy n="52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EB7F-18BC-470D-A890-27460236C9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7DF6-AAFD-4EA4-908A-C80F6511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D51A-E677-2F74-D59F-8FC316F45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54671-0138-960E-9BD5-15DA077E5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12175-80F8-DA0A-C3EF-740059E9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9A1EB-0CD0-37BC-9F3C-2E0C80ED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5E9E5-4505-5626-F898-17F23A18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539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A043-C719-7A48-B230-CC9D03B8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11FD5-602F-75F2-6CAC-1113460E3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F7C95-2378-0BB6-AF10-1AA835C9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5155-6FB1-3E61-0B6D-D8C8F4F4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E36DB-8B85-CCCA-7945-A8866FC8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3118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17C25-C90E-298F-CD77-75DFBCBC6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FF774-64E5-5347-129E-A198F3418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A979-A953-96DD-BE84-C9078864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29435-0635-98DA-C5CA-DEBFDDE2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EDA9D-C147-E116-EDB0-A187A1F7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0760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344F-5E62-31E8-CDA3-C1CCAB5E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69AE-39D6-1EA9-FF60-A4BED7A0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A8B03-3781-B740-365F-F26B6830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31A3-6449-B07E-E2C5-35E3A5CD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1EBF8-E077-845E-AD99-FD20E969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3455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14E1-BD38-EE08-14B2-9810705D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9463-C6A6-3B69-3BC4-E40E1E731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A993C-5475-7894-4081-862FEB91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88C90-09E6-66FE-02DF-13ECE9EF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F484-D1E8-AEB4-17D5-88809A2C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61162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9E43-E8A9-166B-F68C-F349C2DE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4437-EC90-7FC3-35E6-FC682CC0A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F12F2-BACA-ACE2-D058-66CA0AA10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37D5A-1C3B-5680-3D19-71BA2CDB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ACD14-474C-6299-0F04-6BB28434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35292-5FBA-E831-8F1F-44FFD916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451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ADD0-A53A-16D4-DB88-B7C20023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9D5A1-5394-8BE9-88C1-2067AFA84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0887A-63B1-C424-8213-719EA4072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B3750-F561-8694-12AE-946E8CFF7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D35F5-6A03-012E-0924-22F33E79E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CF46D-664F-3D26-288B-F8E47DC1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5B28F-2789-C554-0D8D-C4AE2578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AEE62-94F8-B547-6758-44E5010F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0269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CA14-BE42-C262-3C40-8837F1A2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F88F9-2F1B-EECB-8622-634B3C15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EBAAD-D917-9511-3630-CF0D8C09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DA2AF-714F-75F2-AA39-042593C8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3044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2A9C8-CC3A-06CA-9DF0-799C2F64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A81CF-137E-7407-727B-7732BFF0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B66D8-9A5D-141B-FFAE-D49B5CDB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3515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85FE-BA62-5ABB-4A6B-83AD1E48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D760B-8AA3-F36A-F32B-4FC7472A8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88FE6-0105-D5DA-BADE-51BF14494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88D9C-7471-8143-1FCD-39253042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92BE0-4219-756A-61D1-114AF8D1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FCCC7-6A43-1A20-613F-4B28AB24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8865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CE3E-EDF9-D629-5420-EA98FE17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75918-24AA-44DA-A70A-A323A272D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09D07-12E6-CD3E-4292-3ABF4B4F0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13432-6452-B402-69A5-F144208C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5DF712-3B0D-4373-B107-1DDD6380D215}" type="datetimeFigureOut">
              <a:rPr lang="en-UG" smtClean="0"/>
              <a:t>04/14/2024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F73B8-2996-906E-D43D-FF300EA8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BF392-A2B8-7080-3AB2-EFD9240E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4966E-199B-423B-8EAB-78FC78F69405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2192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theme" Target="../theme/theme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FFAE3B-EE3D-4DE4-E198-6177A8A068BE}"/>
              </a:ext>
            </a:extLst>
          </p:cNvPr>
          <p:cNvSpPr/>
          <p:nvPr userDrawn="1"/>
        </p:nvSpPr>
        <p:spPr>
          <a:xfrm>
            <a:off x="0" y="6488668"/>
            <a:ext cx="12192001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FAF55-CA13-FA8A-2070-FDBAF2A26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0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5077C1-421D-E57D-4F2A-54EEE8A22986}"/>
              </a:ext>
            </a:extLst>
          </p:cNvPr>
          <p:cNvGrpSpPr/>
          <p:nvPr userDrawn="1"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5E99C9-0D03-DD8D-5B73-EDB2FF5681F3}"/>
                </a:ext>
              </a:extLst>
            </p:cNvPr>
            <p:cNvSpPr/>
            <p:nvPr userDrawn="1"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rgbClr val="FFFFFF"/>
            </a:solidFill>
            <a:ln w="60325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C813F43-C80A-931F-B764-D36815E7E2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" r="-2671" b="-2671"/>
            <a:stretch>
              <a:fillRect/>
            </a:stretch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9423ED-F6F4-4354-8099-BC3E7B108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</p:spPr>
        </p:pic>
        <p:pic>
          <p:nvPicPr>
            <p:cNvPr id="13" name="Picture 2" descr="The Republic of Uganda | Brands of the World™ | Download vector logos and  logotypes">
              <a:extLst>
                <a:ext uri="{FF2B5EF4-FFF2-40B4-BE49-F238E27FC236}">
                  <a16:creationId xmlns:a16="http://schemas.microsoft.com/office/drawing/2014/main" id="{6E5B33BC-867B-FBF2-6CC2-E575EFCE02E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69" y="2481739"/>
              <a:ext cx="1005628" cy="10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E15E539-D8E6-F588-B565-7F4A230E1D16}"/>
              </a:ext>
            </a:extLst>
          </p:cNvPr>
          <p:cNvSpPr txBox="1"/>
          <p:nvPr userDrawn="1"/>
        </p:nvSpPr>
        <p:spPr>
          <a:xfrm>
            <a:off x="11014922" y="6499360"/>
            <a:ext cx="1075761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2000" b="1" smtClean="0">
                <a:solidFill>
                  <a:srgbClr val="70AD47">
                    <a:lumMod val="50000"/>
                  </a:srgbClr>
                </a:solidFill>
                <a:latin typeface="Century Schoolbook" panose="02040604050505020304" pitchFamily="18" charset="0"/>
              </a:rPr>
              <a:pPr/>
              <a:t>‹#›</a:t>
            </a:fld>
            <a:endParaRPr lang="en-US" sz="2000" b="1" dirty="0">
              <a:solidFill>
                <a:srgbClr val="70AD47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799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ECEAC5-41FB-655D-FF78-D4085B616F6B}"/>
              </a:ext>
            </a:extLst>
          </p:cNvPr>
          <p:cNvSpPr/>
          <p:nvPr userDrawn="1"/>
        </p:nvSpPr>
        <p:spPr>
          <a:xfrm>
            <a:off x="0" y="6488668"/>
            <a:ext cx="12192001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423C8F-62D2-84C1-D73E-698519BAC93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0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3A05C8-2766-D2FD-F07A-66A1C880ADFA}"/>
              </a:ext>
            </a:extLst>
          </p:cNvPr>
          <p:cNvGrpSpPr/>
          <p:nvPr userDrawn="1"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923E07-0BAF-45B2-C42A-BB6C92E9E6CD}"/>
                </a:ext>
              </a:extLst>
            </p:cNvPr>
            <p:cNvSpPr/>
            <p:nvPr userDrawn="1"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rgbClr val="FFFFFF"/>
            </a:solidFill>
            <a:ln w="60325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98D9020-4BDB-D77C-A148-888DC1F45C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" r="-2671" b="-2671"/>
            <a:stretch>
              <a:fillRect/>
            </a:stretch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A581EE-0818-9FD7-8D09-81D47030A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</p:spPr>
        </p:pic>
        <p:pic>
          <p:nvPicPr>
            <p:cNvPr id="13" name="Picture 2" descr="The Republic of Uganda | Brands of the World™ | Download vector logos and  logotypes">
              <a:extLst>
                <a:ext uri="{FF2B5EF4-FFF2-40B4-BE49-F238E27FC236}">
                  <a16:creationId xmlns:a16="http://schemas.microsoft.com/office/drawing/2014/main" id="{0F1D722A-D737-50B8-C6B5-9066E0DD2CF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69" y="2481739"/>
              <a:ext cx="1005628" cy="10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B21981-5DA5-0C1C-E11C-E520AFED9FFB}"/>
              </a:ext>
            </a:extLst>
          </p:cNvPr>
          <p:cNvSpPr txBox="1"/>
          <p:nvPr userDrawn="1"/>
        </p:nvSpPr>
        <p:spPr>
          <a:xfrm>
            <a:off x="11014922" y="6499360"/>
            <a:ext cx="1075761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2000" b="1" smtClean="0">
                <a:solidFill>
                  <a:srgbClr val="70AD47">
                    <a:lumMod val="50000"/>
                  </a:srgbClr>
                </a:solidFill>
                <a:latin typeface="Century Schoolbook" panose="02040604050505020304" pitchFamily="18" charset="0"/>
              </a:rPr>
              <a:pPr/>
              <a:t>‹#›</a:t>
            </a:fld>
            <a:endParaRPr lang="en-US" sz="2000" b="1" dirty="0">
              <a:solidFill>
                <a:srgbClr val="70AD47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95E09B-A9AD-B66B-2982-8F39A0539EF4}"/>
              </a:ext>
            </a:extLst>
          </p:cNvPr>
          <p:cNvSpPr/>
          <p:nvPr/>
        </p:nvSpPr>
        <p:spPr>
          <a:xfrm>
            <a:off x="1948206" y="1709914"/>
            <a:ext cx="8862054" cy="1200329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 /HOMELESS PERSONS QUESTIONNAIRE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874C6-A0B8-BE7C-341A-31DB4401E122}"/>
              </a:ext>
            </a:extLst>
          </p:cNvPr>
          <p:cNvSpPr/>
          <p:nvPr/>
        </p:nvSpPr>
        <p:spPr>
          <a:xfrm>
            <a:off x="3386000" y="5422597"/>
            <a:ext cx="6942985" cy="584775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 UI" panose="020B0503020204020204" charset="-122"/>
              </a:rPr>
              <a:t>NPHC 2024 CENSUS TRAINING</a:t>
            </a:r>
          </a:p>
        </p:txBody>
      </p:sp>
    </p:spTree>
    <p:extLst>
      <p:ext uri="{BB962C8B-B14F-4D97-AF65-F5344CB8AC3E}">
        <p14:creationId xmlns:p14="http://schemas.microsoft.com/office/powerpoint/2010/main" val="228391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45607" y="2598003"/>
            <a:ext cx="645248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The ask for the names of the respondents starting with the surname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t="2264"/>
          <a:stretch/>
        </p:blipFill>
        <p:spPr>
          <a:xfrm rot="24514">
            <a:off x="1595132" y="1119287"/>
            <a:ext cx="3578850" cy="52026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B87FCC-5682-60B7-F7BA-F8F5140BCAEF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209651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98030" y="2489839"/>
            <a:ext cx="5802084" cy="110799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Select yes if there are additional people to interview and no if the list of persons is complete</a:t>
            </a:r>
            <a:endParaRPr lang="en-GB" sz="22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/>
          <a:stretch/>
        </p:blipFill>
        <p:spPr>
          <a:xfrm>
            <a:off x="1730278" y="1121228"/>
            <a:ext cx="4023675" cy="51012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87095F-0BE5-D34C-04DE-6664A822385C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176963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45629" y="3198167"/>
            <a:ext cx="5812971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End the interview ,Select yes  and save 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/>
          <a:stretch/>
        </p:blipFill>
        <p:spPr>
          <a:xfrm>
            <a:off x="1876751" y="1234737"/>
            <a:ext cx="3772935" cy="47881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AFE547-CF10-76AE-DD80-3265C7181A87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246032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5E27AD-E649-C5B6-7005-FAEA5B713402}"/>
              </a:ext>
            </a:extLst>
          </p:cNvPr>
          <p:cNvGrpSpPr/>
          <p:nvPr/>
        </p:nvGrpSpPr>
        <p:grpSpPr>
          <a:xfrm>
            <a:off x="2134009" y="2507251"/>
            <a:ext cx="4197132" cy="2451953"/>
            <a:chOff x="751523" y="2507251"/>
            <a:chExt cx="4197132" cy="24519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02461E-CB00-266B-8803-02C7DD34B215}"/>
                </a:ext>
              </a:extLst>
            </p:cNvPr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Thank You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6" name="Graphic 5" descr="Help with solid fill">
              <a:extLst>
                <a:ext uri="{FF2B5EF4-FFF2-40B4-BE49-F238E27FC236}">
                  <a16:creationId xmlns:a16="http://schemas.microsoft.com/office/drawing/2014/main" id="{31CE0705-C2F4-30D9-7034-3188E3434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08D7BB2-01B6-C617-6BB7-DCE02B928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624" y="1905000"/>
            <a:ext cx="4011898" cy="35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1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33437" y="3759903"/>
            <a:ext cx="4063163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O</a:t>
            </a:r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  <a:cs typeface="Microsoft Himalaya" panose="01010100010101010101" pitchFamily="2" charset="0"/>
              </a:rPr>
              <a:t>n the interviewer menu </a:t>
            </a:r>
          </a:p>
          <a:p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  <a:cs typeface="Microsoft Himalaya" panose="01010100010101010101" pitchFamily="2" charset="0"/>
              </a:rPr>
              <a:t> select  modules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  <a:cs typeface="Microsoft Himalaya" panose="01010100010101010101" pitchFamily="2" charset="0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546087" y="4175402"/>
            <a:ext cx="128735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 rotWithShape="1">
          <a:blip r:embed="rId2"/>
          <a:srcRect t="2187"/>
          <a:stretch/>
        </p:blipFill>
        <p:spPr>
          <a:xfrm>
            <a:off x="2103180" y="1251856"/>
            <a:ext cx="3320698" cy="49846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66C32-704B-ABB2-3EAD-70E366D86BA5}"/>
              </a:ext>
            </a:extLst>
          </p:cNvPr>
          <p:cNvSpPr txBox="1"/>
          <p:nvPr/>
        </p:nvSpPr>
        <p:spPr>
          <a:xfrm>
            <a:off x="2388358" y="329057"/>
            <a:ext cx="77724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Module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225485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/>
          <a:srcRect t="2542"/>
          <a:stretch/>
        </p:blipFill>
        <p:spPr>
          <a:xfrm>
            <a:off x="1411475" y="1219201"/>
            <a:ext cx="3638101" cy="50351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70994" y="2695719"/>
            <a:ext cx="5140006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Select the floating /homeless persons questionaire and then begin the interview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183484" y="3396343"/>
            <a:ext cx="148751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9EC700E-AEF0-2EF0-3CD5-1DAB946D25D2}"/>
              </a:ext>
            </a:extLst>
          </p:cNvPr>
          <p:cNvSpPr txBox="1"/>
          <p:nvPr/>
        </p:nvSpPr>
        <p:spPr>
          <a:xfrm>
            <a:off x="2388358" y="329057"/>
            <a:ext cx="8758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Module…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229284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08914" y="2702930"/>
            <a:ext cx="5627915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The first screen of the floating population questionnaire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/>
          <a:srcRect t="2449"/>
          <a:stretch/>
        </p:blipFill>
        <p:spPr>
          <a:xfrm rot="36963">
            <a:off x="1767972" y="1189090"/>
            <a:ext cx="3550176" cy="47887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9C746F-D1D3-6F80-1E9F-DA0DED9C0D29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124332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17030" y="3198167"/>
            <a:ext cx="6096000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Insert the Floating population ID number 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t="2437"/>
          <a:stretch/>
        </p:blipFill>
        <p:spPr>
          <a:xfrm rot="22199">
            <a:off x="1810731" y="1208140"/>
            <a:ext cx="3409540" cy="48918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CCCAD-D043-38FA-9A36-B87343AAE08E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81216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59015" y="2702930"/>
            <a:ext cx="6184642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Select the type of floating population you are visiting to collect data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t="2891"/>
          <a:stretch/>
        </p:blipFill>
        <p:spPr>
          <a:xfrm>
            <a:off x="1576060" y="1176358"/>
            <a:ext cx="3721546" cy="50808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F0CB0-9F0D-97B4-61BB-32FA39FF8391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310879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61713" y="2598003"/>
            <a:ext cx="5409802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Then ask for the respondents Name who is giving you information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t="1930"/>
          <a:stretch/>
        </p:blipFill>
        <p:spPr>
          <a:xfrm>
            <a:off x="1574277" y="1099456"/>
            <a:ext cx="4227810" cy="52092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35E1E8-6676-56E1-4C7E-90E86EB1F1F1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371178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6000" y="2707642"/>
            <a:ext cx="5488406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Then ask for the respondents Phone number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t="1856"/>
          <a:stretch/>
        </p:blipFill>
        <p:spPr>
          <a:xfrm rot="18229">
            <a:off x="1800060" y="1165767"/>
            <a:ext cx="3716245" cy="51538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82CC3-9839-5E2D-B90B-1AFED5865C48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2774790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48592"/>
          <p:cNvSpPr txBox="1">
            <a:spLocks/>
          </p:cNvSpPr>
          <p:nvPr/>
        </p:nvSpPr>
        <p:spPr>
          <a:xfrm flipH="1">
            <a:off x="1214651" y="2797791"/>
            <a:ext cx="2347415" cy="2210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12971" y="2598003"/>
            <a:ext cx="6052457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GB" sz="2400" b="1" dirty="0">
                <a:solidFill>
                  <a:schemeClr val="bg1"/>
                </a:solidFill>
                <a:latin typeface="Aptos" panose="020B0004020202020204" pitchFamily="34" charset="0"/>
                <a:ea typeface="Microsoft YaHei UI" panose="020B0503020204020204" pitchFamily="34" charset="-122"/>
              </a:rPr>
              <a:t>Then Pick the GPS coordinates of the location your conducting interviews from</a:t>
            </a: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/>
          <a:srcRect t="2238"/>
          <a:stretch/>
        </p:blipFill>
        <p:spPr>
          <a:xfrm>
            <a:off x="1606572" y="1251856"/>
            <a:ext cx="3944203" cy="49533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B33C33-ED33-DBE5-19DA-0DF843B10570}"/>
              </a:ext>
            </a:extLst>
          </p:cNvPr>
          <p:cNvSpPr txBox="1"/>
          <p:nvPr/>
        </p:nvSpPr>
        <p:spPr>
          <a:xfrm>
            <a:off x="1847322" y="372600"/>
            <a:ext cx="8497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Floating/Homeless Persons Interview… </a:t>
            </a: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78773335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190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YaHei</vt:lpstr>
      <vt:lpstr>Aptos</vt:lpstr>
      <vt:lpstr>Arial</vt:lpstr>
      <vt:lpstr>Bradley Hand ITC</vt:lpstr>
      <vt:lpstr>Calibri</vt:lpstr>
      <vt:lpstr>Century Schoolbook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Nawoova, Betty</dc:creator>
  <cp:lastModifiedBy>Sharon Apio</cp:lastModifiedBy>
  <cp:revision>359</cp:revision>
  <dcterms:created xsi:type="dcterms:W3CDTF">2023-05-13T16:47:00Z</dcterms:created>
  <dcterms:modified xsi:type="dcterms:W3CDTF">2024-04-14T07:09:55Z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873203BC1F2E4440A13EFE2919E8827C</vt:lpwstr>
  </property>
  <property fmtid="{D5CDD505-2E9C-101B-9397-08002B2CF9AE}" pid="3" name="KSOProductBuildVer">
    <vt:lpwstr>1033-11.2.0.11537</vt:lpwstr>
  </property>
</Properties>
</file>