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5" r:id="rId1"/>
  </p:sldMasterIdLst>
  <p:notesMasterIdLst>
    <p:notesMasterId r:id="rId20"/>
  </p:notesMasterIdLst>
  <p:sldIdLst>
    <p:sldId id="469" r:id="rId2"/>
    <p:sldId id="451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A8F04"/>
    <a:srgbClr val="EC632C"/>
    <a:srgbClr val="FFC000"/>
    <a:srgbClr val="ED7D31"/>
    <a:srgbClr val="FFFFFF"/>
    <a:srgbClr val="A5A5A5"/>
    <a:srgbClr val="4D0BC5"/>
    <a:srgbClr val="6F1BB5"/>
    <a:srgbClr val="583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5000" autoAdjust="0"/>
  </p:normalViewPr>
  <p:slideViewPr>
    <p:cSldViewPr snapToGrid="0">
      <p:cViewPr varScale="1">
        <p:scale>
          <a:sx n="50" d="100"/>
          <a:sy n="50" d="100"/>
        </p:scale>
        <p:origin x="54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738 758 24575,'-17'0'0,"-18"0"0,-25 0 0,-18 2 0,-8 2 0,7 2 0,6 4 0,13 0 0,15-2 0,12-3 0,9-5 0,3 0 0,2 0 0,1 0 0,4 0 0,2 0 0,3 0 0,2 0 0,3-2 0,0-3 0,1-5 0,-2-4 0,-3-5 0,2-5 0,-2-3 0,3 2 0,2 0 0,2 1 0,1 0 0,0 2 0,0-1 0,0 3 0,0-3 0,0 0 0,0 1 0,0 4 0,0 6 0,0 2 0,0 0 0,0-1 0,2-4 0,5-2 0,6-3 0,5 0 0,3-2 0,4-2 0,4-3 0,3 1 0,4 2 0,0 1 0,1 2 0,6 3 0,7 4 0,9 5 0,10 5 0,7-1 0,4-2 0,5-6 0,-4-4 0,-7-2 0,-7 0 0,-13 2 0,-10 6 0,-10 2 0,-9 4 0,-8 3 0,-4 1 0,-1 1 0,-4 0 0,6 0 0,-1 0 0,6 0 0,4 3 0,1 8 0,0 6 0,1 6 0,-7-3 0,-5-4 0,-6-1 0,-3 1 0,-2 3 0,-1 6 0,-1 6 0,0 1 0,0 0 0,0 0 0,-2-2 0,-6 1 0,-3-1 0,-4-2 0,0-4 0,-1-4 0,1-5 0,-1 1 0,-3-1 0,-3 0 0,-2 0 0,0 0 0,4-1 0,4-5 0,1-1 0,-2-4 0,1 0 0,-2 4 0,3-3 0,5 0 0,0-1 0,-1 0 0,-1 4 0,-7 3 0,8-3 0,-1 0 0,7-5 0,-2 0 0,-3 0 0,-5 2 0,-3 2 0,-6 4 0,9-6 0,-5 7 0,14-11 0,-2 2 0,1-3 0,-2 0 0,1 0 0,0 0 0,1 0 0,1 0 0,2 0 0,2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26:28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738 47 24575,'-17'0'0,"-18"0"0,-25 0 0,-18-2 0,-8-2 0,7-2 0,6-5 0,13 1 0,15 1 0,12 4 0,9 5 0,3 0 0,2 0 0,1 0 0,4 0 0,2 0 0,3 0 0,2 0 0,3 2 0,0 3 0,1 6 0,-2 4 0,-3 5 0,2 5 0,-2 3 0,3-1 0,2-1 0,2-1 0,1 0 0,0-1 0,0 0 0,0-3 0,0 3 0,0 0 0,0-1 0,0-4 0,0-6 0,0-2 0,0-1 0,0 2 0,2 3 0,5 3 0,6 3 0,5 0 0,3 3 0,4 1 0,4 3 0,3 0 0,4-3 0,0-1 0,1-2 0,6-3 0,7-4 0,9-6 0,10-5 0,7 2 0,4 1 0,5 7 0,-4 4 0,-7 2 0,-7 0 0,-13-3 0,-10-5 0,-10-2 0,-9-5 0,-8-3 0,-4-1 0,-1-1 0,-4 0 0,6 0 0,-1 0 0,6 0 0,4-3 0,1-9 0,0-6 0,1-6 0,-7 3 0,-5 4 0,-6 1 0,-3 0 0,-2-4 0,-1-7 0,-1-5 0,0-2 0,0 0 0,0 1 0,-2 1 0,-6 0 0,-3 0 0,-4 2 0,0 5 0,-1 4 0,1 5 0,-1 0 0,-3 0 0,-3 0 0,-2 0 0,0 0 0,4 2 0,4 4 0,1 2 0,-2 4 0,1-1 0,-2-3 0,3 3 0,5 0 0,0 0 0,-1 1 0,-1-4 0,-7-4 0,8 4 0,-1-1 0,7 6 0,-2 0 0,-3 0 0,-5-2 0,-3-3 0,-6-3 0,9 5 0,-5-6 0,14 11 0,-2-3 0,1 4 0,-2 0 0,1 0 0,0 0 0,1 0 0,1 0 0,2 0 0,2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20T09:31:32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BEB7F-18BC-470D-A890-27460236C951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27DF6-AAFD-4EA4-908A-C80F6511564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CE354B-7698-4469-974E-EA06DCD09C6D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406FF0-1E3F-413A-A0BA-2C4FABA5B6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g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7DA3EB-3646-69B5-E137-2EEBA0000491}"/>
              </a:ext>
            </a:extLst>
          </p:cNvPr>
          <p:cNvSpPr/>
          <p:nvPr userDrawn="1"/>
        </p:nvSpPr>
        <p:spPr>
          <a:xfrm>
            <a:off x="0" y="6488668"/>
            <a:ext cx="12192001" cy="36933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Uganda Bureau of Statistics ¤ Plot 9 Colville Street, Kampala Uganda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1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cs typeface="Arial" panose="020B0604020202020204" pitchFamily="34" charset="0"/>
              </a:rPr>
              <a:t>¤ Website: www.ubos.org Tel: +256(0)-41-4706000 ¤ E-mail: ubos@ubos.or ¤ twitter:@StatisticsUg ¤ WhatsApp: 0750747176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5B409A-B101-A4D2-4868-87D7B28F630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214" y="0"/>
            <a:ext cx="1134169" cy="85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9C39E0-975E-80B8-52F0-258EEBAED7B5}"/>
              </a:ext>
            </a:extLst>
          </p:cNvPr>
          <p:cNvGrpSpPr/>
          <p:nvPr userDrawn="1"/>
        </p:nvGrpSpPr>
        <p:grpSpPr>
          <a:xfrm>
            <a:off x="63575" y="105886"/>
            <a:ext cx="1266733" cy="6646227"/>
            <a:chOff x="63575" y="105886"/>
            <a:chExt cx="1266733" cy="664622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0BBE73-EDA0-11BB-67C1-D8090F6A5C59}"/>
                </a:ext>
              </a:extLst>
            </p:cNvPr>
            <p:cNvSpPr/>
            <p:nvPr userDrawn="1"/>
          </p:nvSpPr>
          <p:spPr>
            <a:xfrm>
              <a:off x="63575" y="105886"/>
              <a:ext cx="1266733" cy="6646227"/>
            </a:xfrm>
            <a:prstGeom prst="rect">
              <a:avLst/>
            </a:prstGeom>
            <a:solidFill>
              <a:srgbClr val="FFFFFF"/>
            </a:solidFill>
            <a:ln w="60325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1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CAA8D569-DFED-8D88-07C2-582833E504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9" t="1" r="-2671" b="-2671"/>
            <a:stretch>
              <a:fillRect/>
            </a:stretch>
          </p:blipFill>
          <p:spPr>
            <a:xfrm>
              <a:off x="134214" y="5437983"/>
              <a:ext cx="1125457" cy="117014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C89E0D7-9728-AD6D-2BEC-28AE0D39A9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36895" y="293291"/>
              <a:ext cx="1122776" cy="1005840"/>
            </a:xfrm>
            <a:prstGeom prst="rect">
              <a:avLst/>
            </a:prstGeom>
          </p:spPr>
        </p:pic>
        <p:pic>
          <p:nvPicPr>
            <p:cNvPr id="13" name="Picture 2" descr="The Republic of Uganda | Brands of the World™ | Download vector logos and  logotypes">
              <a:extLst>
                <a:ext uri="{FF2B5EF4-FFF2-40B4-BE49-F238E27FC236}">
                  <a16:creationId xmlns:a16="http://schemas.microsoft.com/office/drawing/2014/main" id="{510ACCA9-6175-2067-4E77-5CCEFCC02FF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69" y="2481739"/>
              <a:ext cx="1005628" cy="100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77B1EEA-357E-633F-32F5-2C7141365A56}"/>
              </a:ext>
            </a:extLst>
          </p:cNvPr>
          <p:cNvSpPr txBox="1"/>
          <p:nvPr userDrawn="1"/>
        </p:nvSpPr>
        <p:spPr>
          <a:xfrm>
            <a:off x="11014922" y="6499360"/>
            <a:ext cx="1075761" cy="296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83884D-3141-4A74-972A-0504D8CD9C9C}" type="slidenum">
              <a:rPr lang="en-US" sz="2000" b="1" smtClean="0">
                <a:solidFill>
                  <a:srgbClr val="70AD47">
                    <a:lumMod val="50000"/>
                  </a:srgbClr>
                </a:solidFill>
                <a:latin typeface="Century Schoolbook" panose="02040604050505020304" pitchFamily="18" charset="0"/>
              </a:rPr>
              <a:pPr/>
              <a:t>‹#›</a:t>
            </a:fld>
            <a:endParaRPr lang="en-US" sz="2000" b="1" dirty="0">
              <a:solidFill>
                <a:srgbClr val="70AD47">
                  <a:lumMod val="50000"/>
                </a:srgbClr>
              </a:solidFill>
              <a:latin typeface="Century Schoolbook" panose="020406040505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9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1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18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customXml" Target="../ink/ink20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18BF9B-B14B-7542-61BC-CEDFDB54C9DB}"/>
              </a:ext>
            </a:extLst>
          </p:cNvPr>
          <p:cNvSpPr/>
          <p:nvPr/>
        </p:nvSpPr>
        <p:spPr>
          <a:xfrm>
            <a:off x="1992087" y="2248522"/>
            <a:ext cx="9591060" cy="1938992"/>
          </a:xfrm>
          <a:prstGeom prst="rect">
            <a:avLst/>
          </a:prstGeom>
          <a:noFill/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40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</a:rPr>
              <a:t>INSTITUTIONAL QUESTIONNAIRE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4000" b="1" u="none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B9576-EAA8-EBFA-673E-2A81B8DDDDEF}"/>
              </a:ext>
            </a:extLst>
          </p:cNvPr>
          <p:cNvSpPr/>
          <p:nvPr/>
        </p:nvSpPr>
        <p:spPr>
          <a:xfrm>
            <a:off x="3395833" y="5314442"/>
            <a:ext cx="6942985" cy="584775"/>
          </a:xfrm>
          <a:prstGeom prst="rect">
            <a:avLst/>
          </a:prstGeom>
          <a:solidFill>
            <a:schemeClr val="bg1"/>
          </a:solidFill>
          <a:ln cap="rnd">
            <a:noFill/>
            <a:beve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  <a:ea typeface="Microsoft YaHei UI" panose="020B0503020204020204" charset="-122"/>
              </a:rPr>
              <a:t>NPHC 2024 TRAINING</a:t>
            </a:r>
          </a:p>
        </p:txBody>
      </p:sp>
    </p:spTree>
    <p:extLst>
      <p:ext uri="{BB962C8B-B14F-4D97-AF65-F5344CB8AC3E}">
        <p14:creationId xmlns:p14="http://schemas.microsoft.com/office/powerpoint/2010/main" val="2485561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DB9DE49-1008-0D56-7454-4664D28BAF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476250"/>
            <a:ext cx="9144000" cy="585307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(6/12)</a:t>
            </a:r>
            <a:endParaRPr lang="en-US" sz="3200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0700" y="2363788"/>
            <a:ext cx="5638800" cy="1655762"/>
          </a:xfrm>
          <a:solidFill>
            <a:schemeClr val="accent6"/>
          </a:solidFill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Capture Details of each Member Present</a:t>
            </a:r>
            <a:endParaRPr lang="en-GB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9E0B1C0D-8247-E7E5-E340-EFD842DC700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/>
          <a:stretch/>
        </p:blipFill>
        <p:spPr>
          <a:xfrm>
            <a:off x="7810500" y="1186176"/>
            <a:ext cx="3886200" cy="51955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5615400" y="3276900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6400" y="3267900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1359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62EE97-CAA7-02EA-C872-DD884B1BF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377210"/>
            <a:ext cx="9144000" cy="652104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(7/12)</a:t>
            </a:r>
            <a:endParaRPr lang="en-US" sz="3200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73238"/>
            <a:ext cx="6153150" cy="3313112"/>
          </a:xfrm>
          <a:solidFill>
            <a:schemeClr val="accent6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Select the option “Yes, there are additional persons” to capture details of another person present in the institution or Select the “No, list of persons in complete”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10" name="Content Placeholder 9" descr="A screenshot of a phone&#10;&#10;Description automatically generated">
            <a:extLst>
              <a:ext uri="{FF2B5EF4-FFF2-40B4-BE49-F238E27FC236}">
                <a16:creationId xmlns:a16="http://schemas.microsoft.com/office/drawing/2014/main" id="{20716CAB-9D54-F78D-A841-45B2B7E24E0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>
          <a:xfrm>
            <a:off x="8053388" y="1043780"/>
            <a:ext cx="3681412" cy="528081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0708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330" y="2135982"/>
            <a:ext cx="4762500" cy="1655762"/>
          </a:xfrm>
          <a:solidFill>
            <a:schemeClr val="accent6"/>
          </a:solidFill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Select the appropriate “Call back” option</a:t>
            </a:r>
            <a:endParaRPr lang="en-GB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064B2765-C487-39B4-24DF-9CED9652EBB3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>
          <a:xfrm>
            <a:off x="6985000" y="1043781"/>
            <a:ext cx="4216400" cy="5296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5410260" y="3124800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60" y="3115800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33F7BFE0-9512-D11F-994D-79BF61B3F27E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(8/12)</a:t>
            </a:r>
            <a:endParaRPr lang="en-US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03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5CA7D7-45F3-E30B-CF71-B5C41A8DF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3966"/>
            <a:ext cx="9144000" cy="58530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(9/12)</a:t>
            </a: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500" y="2306638"/>
            <a:ext cx="5306720" cy="1655762"/>
          </a:xfrm>
          <a:solidFill>
            <a:schemeClr val="accent6"/>
          </a:solidFill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Select the appropriate “Results of the Interview” option</a:t>
            </a:r>
            <a:endParaRPr lang="en-GB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3CA3D2AD-A24E-407D-0334-561BE69AF98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>
          <a:xfrm>
            <a:off x="7556500" y="1113318"/>
            <a:ext cx="4025900" cy="52907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5615400" y="3361518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6400" y="3352518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3247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9B622-1684-8E93-9C7D-EC4D98FA7F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475"/>
            <a:ext cx="9144000" cy="58530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(10/12)</a:t>
            </a: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900" y="1773238"/>
            <a:ext cx="5067300" cy="2303462"/>
          </a:xfrm>
          <a:solidFill>
            <a:schemeClr val="accent6"/>
          </a:solidFill>
        </p:spPr>
        <p:txBody>
          <a:bodyPr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On the Accept Case Dialog Screen, select </a:t>
            </a: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yes</a:t>
            </a: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 to save the details of the institution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4D888C6D-5D0F-C41C-AA27-8CE11F0116B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>
          <a:xfrm>
            <a:off x="7645400" y="891680"/>
            <a:ext cx="3708400" cy="53757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5615400" y="3276900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6400" y="3267900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670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E2CBA4C-D0C6-5BAA-C845-06C46FEDA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477524"/>
            <a:ext cx="9144000" cy="44291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(11/12)</a:t>
            </a: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1828862"/>
            <a:ext cx="4914900" cy="2952687"/>
          </a:xfrm>
          <a:solidFill>
            <a:schemeClr val="accent6"/>
          </a:solidFill>
        </p:spPr>
        <p:txBody>
          <a:bodyPr/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Navigate back to the </a:t>
            </a: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Interviewer Menu </a:t>
            </a: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and verify the Institution status number. An increment means that the institution details have been saved. </a:t>
            </a:r>
            <a:endParaRPr lang="en-GB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Content Placeholder 9" descr="A screenshot of a phone screen&#10;&#10;Description automatically generated">
            <a:extLst>
              <a:ext uri="{FF2B5EF4-FFF2-40B4-BE49-F238E27FC236}">
                <a16:creationId xmlns:a16="http://schemas.microsoft.com/office/drawing/2014/main" id="{70DEE20A-A968-B25F-60BA-E960A1690AC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>
          <a:xfrm>
            <a:off x="7124700" y="1039500"/>
            <a:ext cx="4152900" cy="534097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3333810" y="3967463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4810" y="3958463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2436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8ACDB0-61AE-211D-B133-089D7B9610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3550" y="221710"/>
            <a:ext cx="9144000" cy="82708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(12/12)</a:t>
            </a: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6900" y="2325688"/>
            <a:ext cx="4229100" cy="1655762"/>
          </a:xfrm>
          <a:solidFill>
            <a:schemeClr val="accent6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To add or modify an Institution, Tap the “</a:t>
            </a: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Select modules</a:t>
            </a: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” </a:t>
            </a:r>
            <a:endParaRPr lang="en-GB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0" name="Content Placeholder 9" descr="A screenshot of a phone screen&#10;&#10;Description automatically generated">
            <a:extLst>
              <a:ext uri="{FF2B5EF4-FFF2-40B4-BE49-F238E27FC236}">
                <a16:creationId xmlns:a16="http://schemas.microsoft.com/office/drawing/2014/main" id="{70DEE20A-A968-B25F-60BA-E960A1690AC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" b="-1"/>
          <a:stretch/>
        </p:blipFill>
        <p:spPr>
          <a:xfrm>
            <a:off x="6985000" y="1109455"/>
            <a:ext cx="4229100" cy="536754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5410260" y="3504993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1260" y="3495993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607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07566"/>
            <a:ext cx="9144000" cy="48026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Add New or Modify existing Institution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0" y="1773238"/>
            <a:ext cx="5403850" cy="3103562"/>
          </a:xfrm>
          <a:solidFill>
            <a:schemeClr val="accent6"/>
          </a:solidFill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On the Interviewer menu, Tap “</a:t>
            </a:r>
            <a:r>
              <a:rPr lang="en-GB" sz="2400" b="1" dirty="0">
                <a:solidFill>
                  <a:schemeClr val="bg1"/>
                </a:solidFill>
                <a:latin typeface="Aptos" panose="020B0004020202020204" pitchFamily="34" charset="0"/>
              </a:rPr>
              <a:t>Select Modules</a:t>
            </a: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”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“</a:t>
            </a:r>
            <a:r>
              <a:rPr lang="en-GB" sz="2400" b="1" dirty="0">
                <a:solidFill>
                  <a:schemeClr val="bg1"/>
                </a:solidFill>
                <a:latin typeface="Aptos" panose="020B0004020202020204" pitchFamily="34" charset="0"/>
              </a:rPr>
              <a:t>Add New</a:t>
            </a: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” – This adds details of a new Institution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“</a:t>
            </a:r>
            <a:r>
              <a:rPr lang="en-GB" sz="2400" b="1" dirty="0">
                <a:solidFill>
                  <a:schemeClr val="bg1"/>
                </a:solidFill>
                <a:latin typeface="Aptos" panose="020B0004020202020204" pitchFamily="34" charset="0"/>
              </a:rPr>
              <a:t>Modify</a:t>
            </a: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” – Edit details of an already saved Institution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“</a:t>
            </a:r>
            <a:r>
              <a:rPr lang="en-GB" sz="2400" b="1" dirty="0">
                <a:solidFill>
                  <a:schemeClr val="bg1"/>
                </a:solidFill>
                <a:latin typeface="Aptos" panose="020B0004020202020204" pitchFamily="34" charset="0"/>
              </a:rPr>
              <a:t>Main Menu</a:t>
            </a:r>
            <a:r>
              <a:rPr lang="en-GB" sz="2400" dirty="0">
                <a:solidFill>
                  <a:schemeClr val="bg1"/>
                </a:solidFill>
                <a:latin typeface="Aptos" panose="020B0004020202020204" pitchFamily="34" charset="0"/>
              </a:rPr>
              <a:t>” – Return to the Interviewer Menu Screen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en-GB"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2999ADE6-F889-E2F1-3435-BECF03D2028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9"/>
          <a:stretch/>
        </p:blipFill>
        <p:spPr>
          <a:xfrm>
            <a:off x="7861300" y="1239838"/>
            <a:ext cx="3854450" cy="50276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7468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65EAF8A-59A8-971B-50DA-393F6E68EA2A}"/>
              </a:ext>
            </a:extLst>
          </p:cNvPr>
          <p:cNvGrpSpPr/>
          <p:nvPr/>
        </p:nvGrpSpPr>
        <p:grpSpPr>
          <a:xfrm>
            <a:off x="2134009" y="2507251"/>
            <a:ext cx="4197132" cy="2451953"/>
            <a:chOff x="751523" y="2507251"/>
            <a:chExt cx="4197132" cy="24519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9F95AB-31D3-507E-2CF2-961C7B93EF93}"/>
                </a:ext>
              </a:extLst>
            </p:cNvPr>
            <p:cNvSpPr txBox="1"/>
            <p:nvPr/>
          </p:nvSpPr>
          <p:spPr>
            <a:xfrm>
              <a:off x="751523" y="2507251"/>
              <a:ext cx="4197132" cy="2451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i="1" dirty="0">
                  <a:solidFill>
                    <a:schemeClr val="accent6">
                      <a:lumMod val="50000"/>
                    </a:schemeClr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Thank You</a:t>
              </a:r>
            </a:p>
            <a:p>
              <a:pPr marR="5080" algn="ctr" eaLnBrk="1" hangingPunct="1">
                <a:spcBef>
                  <a:spcPts val="430"/>
                </a:spcBef>
                <a:tabLst>
                  <a:tab pos="241300" algn="l"/>
                </a:tabLst>
                <a:defRPr/>
              </a:pPr>
              <a:r>
                <a:rPr lang="en-US" altLang="en-US" sz="5000" b="1" dirty="0">
                  <a:solidFill>
                    <a:srgbClr val="FF0000"/>
                  </a:solidFill>
                  <a:latin typeface="Bradley Hand ITC" panose="03070402050302030203" pitchFamily="66" charset="0"/>
                  <a:cs typeface="Biome Light" panose="020B0502040204020203" pitchFamily="34" charset="0"/>
                </a:rPr>
                <a:t>Any Questions</a:t>
              </a:r>
            </a:p>
          </p:txBody>
        </p:sp>
        <p:pic>
          <p:nvPicPr>
            <p:cNvPr id="6" name="Graphic 5" descr="Help with solid fill">
              <a:extLst>
                <a:ext uri="{FF2B5EF4-FFF2-40B4-BE49-F238E27FC236}">
                  <a16:creationId xmlns:a16="http://schemas.microsoft.com/office/drawing/2014/main" id="{6A7EED06-C121-690D-6E0D-BB394874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6620" y="3383280"/>
              <a:ext cx="914400" cy="91440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60C3767-1B9F-E866-20DA-6CB51C007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624" y="1905000"/>
            <a:ext cx="4011898" cy="35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11557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 OUTLINE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293938"/>
            <a:ext cx="9144000" cy="1655762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Launch the Institutional Questionnaire Module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The Institutional Questionnaire Interview</a:t>
            </a:r>
          </a:p>
          <a:p>
            <a:pPr algn="l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Aptos" panose="020B0004020202020204" pitchFamily="34" charset="0"/>
              </a:rPr>
              <a:t>Add new institution or Modify an existing institution</a:t>
            </a:r>
            <a:endParaRPr lang="en-UG" sz="2800" b="1" dirty="0">
              <a:solidFill>
                <a:schemeClr val="accent6">
                  <a:lumMod val="50000"/>
                </a:schemeClr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27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344" y="547687"/>
            <a:ext cx="9144000" cy="1655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Module (1/2)</a:t>
            </a:r>
            <a:endParaRPr lang="en-US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650" y="3806032"/>
            <a:ext cx="3733800" cy="1655762"/>
          </a:xfrm>
          <a:solidFill>
            <a:schemeClr val="accent6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Tap “</a:t>
            </a: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Select Modules</a:t>
            </a: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” on the Interview Menu screen</a:t>
            </a:r>
            <a:endParaRPr lang="en-UG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7" name="Content Placeholder 6" descr="A screenshot of a phone&#10;&#10;Description automatically generated">
            <a:extLst>
              <a:ext uri="{FF2B5EF4-FFF2-40B4-BE49-F238E27FC236}">
                <a16:creationId xmlns:a16="http://schemas.microsoft.com/office/drawing/2014/main" id="{616F6F8D-E372-D6C2-11EF-512B2E55FDF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/>
          <a:stretch/>
        </p:blipFill>
        <p:spPr>
          <a:xfrm>
            <a:off x="8281988" y="1444625"/>
            <a:ext cx="2995612" cy="48656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2194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F187622-8B40-BB42-26B7-C9C858C94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650" y="211139"/>
            <a:ext cx="9144000" cy="150653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Module(2/2)</a:t>
            </a:r>
            <a:endParaRPr lang="en-US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651" y="2601119"/>
            <a:ext cx="5619750" cy="2019301"/>
          </a:xfrm>
          <a:solidFill>
            <a:schemeClr val="accent6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chemeClr val="bg1"/>
                </a:solidFill>
                <a:latin typeface="Aptos" panose="020B0004020202020204" pitchFamily="34" charset="0"/>
              </a:rPr>
              <a:t>Tap the “</a:t>
            </a:r>
            <a:r>
              <a:rPr lang="en-GB" sz="4000" b="1" dirty="0">
                <a:solidFill>
                  <a:schemeClr val="bg1"/>
                </a:solidFill>
                <a:latin typeface="Aptos" panose="020B0004020202020204" pitchFamily="34" charset="0"/>
              </a:rPr>
              <a:t>Institutional Questionnaire”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4000" dirty="0">
                <a:solidFill>
                  <a:schemeClr val="bg1"/>
                </a:solidFill>
                <a:latin typeface="Aptos" panose="020B0004020202020204" pitchFamily="34" charset="0"/>
              </a:rPr>
              <a:t>Tap the tick icon</a:t>
            </a:r>
            <a:endParaRPr lang="en-UG" sz="4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Content Placeholder 7" descr="A screenshot of a questionnaire&#10;&#10;Description automatically generated">
            <a:extLst>
              <a:ext uri="{FF2B5EF4-FFF2-40B4-BE49-F238E27FC236}">
                <a16:creationId xmlns:a16="http://schemas.microsoft.com/office/drawing/2014/main" id="{31D4C380-3439-B5E8-0A29-10BA00A445D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0" y="964406"/>
            <a:ext cx="3867149" cy="536019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FB6E048-4D85-3F68-2F86-9A4F76B3D294}"/>
              </a:ext>
            </a:extLst>
          </p:cNvPr>
          <p:cNvSpPr/>
          <p:nvPr/>
        </p:nvSpPr>
        <p:spPr>
          <a:xfrm>
            <a:off x="5962650" y="4019549"/>
            <a:ext cx="555172" cy="29607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21023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C603075-66AF-942A-C60A-1D7F3E72A4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2263"/>
            <a:ext cx="9144000" cy="1277937"/>
          </a:xfrm>
        </p:spPr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(1/12)</a:t>
            </a:r>
            <a:endParaRPr lang="en-US" sz="4000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1" y="2722405"/>
            <a:ext cx="4895850" cy="1655762"/>
          </a:xfrm>
          <a:solidFill>
            <a:schemeClr val="accent6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Tap the “</a:t>
            </a: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Begin Interview”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Tap the next screen arrow as circled in red</a:t>
            </a:r>
            <a:endParaRPr lang="en-UG" sz="28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13" name="Content Placeholder 12" descr="A screenshot of a phone&#10;&#10;Description automatically generated">
            <a:extLst>
              <a:ext uri="{FF2B5EF4-FFF2-40B4-BE49-F238E27FC236}">
                <a16:creationId xmlns:a16="http://schemas.microsoft.com/office/drawing/2014/main" id="{9373BD28-034A-92B5-8DC9-3E238ACBE6E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7"/>
          <a:stretch/>
        </p:blipFill>
        <p:spPr>
          <a:xfrm>
            <a:off x="7543800" y="1028699"/>
            <a:ext cx="3943350" cy="550703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7003A48-C7ED-95B5-368A-404B5F9D2CB4}"/>
              </a:ext>
            </a:extLst>
          </p:cNvPr>
          <p:cNvSpPr/>
          <p:nvPr/>
        </p:nvSpPr>
        <p:spPr>
          <a:xfrm>
            <a:off x="9151694" y="2798605"/>
            <a:ext cx="282117" cy="26028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4077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A9D71-ADEA-DA3A-6956-03FA52623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7300" y="368058"/>
            <a:ext cx="9144000" cy="77835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(2/12)</a:t>
            </a:r>
            <a:endParaRPr lang="en-US" sz="3600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471" y="2331339"/>
            <a:ext cx="4312444" cy="1655762"/>
          </a:xfrm>
          <a:solidFill>
            <a:schemeClr val="accent6"/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bg1"/>
                </a:solidFill>
                <a:latin typeface="Aptos" panose="020B0004020202020204" pitchFamily="34" charset="0"/>
              </a:rPr>
              <a:t>Enter the details of the Institution</a:t>
            </a:r>
            <a:endParaRPr lang="en-GB" sz="32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pic>
        <p:nvPicPr>
          <p:cNvPr id="8" name="Content Placeholder 7" descr="A screenshot of a phone&#10;&#10;Description automatically generated">
            <a:extLst>
              <a:ext uri="{FF2B5EF4-FFF2-40B4-BE49-F238E27FC236}">
                <a16:creationId xmlns:a16="http://schemas.microsoft.com/office/drawing/2014/main" id="{BEE91784-150E-22B9-E846-91BF936FCE9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8"/>
          <a:stretch/>
        </p:blipFill>
        <p:spPr>
          <a:xfrm>
            <a:off x="7110413" y="1146416"/>
            <a:ext cx="4129087" cy="51781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 flipV="1">
              <a:off x="5589000" y="3284441"/>
              <a:ext cx="480600" cy="289117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 flipV="1">
                <a:off x="5580000" y="3275800"/>
                <a:ext cx="498240" cy="30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7080" y="-36058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96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626026-97E2-E2E5-7375-E7D215311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1168"/>
            <a:ext cx="9144000" cy="585307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(3/12)</a:t>
            </a:r>
            <a:endParaRPr lang="en-US" sz="3200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2610" y="2601119"/>
            <a:ext cx="4593990" cy="1655762"/>
          </a:xfrm>
          <a:solidFill>
            <a:schemeClr val="accent6"/>
          </a:solidFill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Select the </a:t>
            </a: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category</a:t>
            </a: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 of the institution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8ACFC02F-2E9E-650F-CD65-A95E627D85B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/>
          <a:stretch/>
        </p:blipFill>
        <p:spPr>
          <a:xfrm>
            <a:off x="7583900" y="1006475"/>
            <a:ext cx="3579400" cy="539305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6131160" y="3550900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22160" y="3541900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95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3DF74C-2EF9-8C81-C3DD-1BBCAD194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7500" y="284498"/>
            <a:ext cx="9144000" cy="627062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(4/12)</a:t>
            </a:r>
            <a:endParaRPr lang="en-US" sz="3200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9045" y="2174876"/>
            <a:ext cx="4327455" cy="1655762"/>
          </a:xfrm>
          <a:solidFill>
            <a:schemeClr val="accent6"/>
          </a:solidFill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Capture the </a:t>
            </a:r>
            <a:r>
              <a:rPr lang="en-GB" sz="2800" b="1" dirty="0">
                <a:solidFill>
                  <a:schemeClr val="bg1"/>
                </a:solidFill>
                <a:latin typeface="Aptos" panose="020B0004020202020204" pitchFamily="34" charset="0"/>
              </a:rPr>
              <a:t>GPS Coordinates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8" name="Content Placeholder 7" descr="A screenshot of a gps location&#10;&#10;Description automatically generated">
            <a:extLst>
              <a:ext uri="{FF2B5EF4-FFF2-40B4-BE49-F238E27FC236}">
                <a16:creationId xmlns:a16="http://schemas.microsoft.com/office/drawing/2014/main" id="{B7808F10-535E-450B-72BC-5790E2C041B1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/>
          <a:stretch/>
        </p:blipFill>
        <p:spPr>
          <a:xfrm>
            <a:off x="7021854" y="911560"/>
            <a:ext cx="3989045" cy="53939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14:cNvPr>
              <p14:cNvContentPartPr/>
              <p14:nvPr/>
            </p14:nvContentPartPr>
            <p14:xfrm>
              <a:off x="5615400" y="3124800"/>
              <a:ext cx="480600" cy="304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12309B0-16DA-2A39-9C65-FDDF13BF9C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6400" y="3115800"/>
                <a:ext cx="4982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2568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A6FE031-E0EE-CED6-CC1C-022F0A0F5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0800" y="503281"/>
            <a:ext cx="9144000" cy="59495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Century Schoolbook" panose="02040604050505020304" pitchFamily="18" charset="0"/>
                <a:ea typeface="Microsoft YaHei UI" panose="020B0503020204020204" charset="-122"/>
                <a:cs typeface="+mn-cs"/>
              </a:rPr>
              <a:t>Institutional Questionnaire Interview (5/12)</a:t>
            </a:r>
            <a:endParaRPr lang="en-US" sz="3200" b="1" dirty="0">
              <a:solidFill>
                <a:srgbClr val="FF0000"/>
              </a:solidFill>
              <a:latin typeface="Century Schoolbook" panose="02040604050505020304" pitchFamily="18" charset="0"/>
              <a:ea typeface="Microsoft YaHei UI" panose="020B0503020204020204" charset="-122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54801-C472-74F6-FD8E-2F462CB59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7500" y="1953098"/>
            <a:ext cx="6457950" cy="1655762"/>
          </a:xfrm>
          <a:solidFill>
            <a:schemeClr val="accent6"/>
          </a:solidFill>
        </p:spPr>
        <p:txBody>
          <a:bodyPr/>
          <a:lstStyle/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Start Listing the members present in the institution</a:t>
            </a:r>
            <a:endParaRPr lang="en-GB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bg1"/>
                </a:solidFill>
                <a:latin typeface="Aptos" panose="020B0004020202020204" pitchFamily="34" charset="0"/>
              </a:rPr>
              <a:t>Go to the next screen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320BF383-1335-445E-B8B4-E079C245433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"/>
          <a:stretch/>
        </p:blipFill>
        <p:spPr>
          <a:xfrm>
            <a:off x="8223250" y="1218085"/>
            <a:ext cx="3549650" cy="513663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14:cNvPr>
              <p14:cNvContentPartPr/>
              <p14:nvPr/>
            </p14:nvContentPartPr>
            <p14:xfrm>
              <a:off x="2025720" y="-35194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2B980AB-A55D-DCA9-BA32-A5D18509F4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6720" y="-3609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30109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373</Words>
  <Application>Microsoft Office PowerPoint</Application>
  <PresentationFormat>Widescreen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Microsoft YaHei</vt:lpstr>
      <vt:lpstr>Aptos</vt:lpstr>
      <vt:lpstr>Arial</vt:lpstr>
      <vt:lpstr>Bradley Hand ITC</vt:lpstr>
      <vt:lpstr>Calibri</vt:lpstr>
      <vt:lpstr>Century Schoolbook</vt:lpstr>
      <vt:lpstr>Wingdings</vt:lpstr>
      <vt:lpstr>Custom Design</vt:lpstr>
      <vt:lpstr>PowerPoint Presentation</vt:lpstr>
      <vt:lpstr>  OUTLINE</vt:lpstr>
      <vt:lpstr> Institutional Questionnaire Module (1/2)</vt:lpstr>
      <vt:lpstr> Institutional Questionnaire Module(2/2)</vt:lpstr>
      <vt:lpstr>Institutional Questionnaire Interview (1/12)</vt:lpstr>
      <vt:lpstr>Institutional Questionnaire Interview (2/12)</vt:lpstr>
      <vt:lpstr>Institutional Questionnaire Interview (3/12)</vt:lpstr>
      <vt:lpstr>Institutional Questionnaire Interview (4/12)</vt:lpstr>
      <vt:lpstr>Institutional Questionnaire Interview (5/12)</vt:lpstr>
      <vt:lpstr>Institutional Questionnaire Interview (6/12)</vt:lpstr>
      <vt:lpstr>Institutional Questionnaire Interview (7/12)</vt:lpstr>
      <vt:lpstr>PowerPoint Presentation</vt:lpstr>
      <vt:lpstr>Institutional Questionnaire Interview (9/12)</vt:lpstr>
      <vt:lpstr>Institutional Questionnaire Interview (10/12)</vt:lpstr>
      <vt:lpstr>Institutional Questionnaire Interview (11/12)</vt:lpstr>
      <vt:lpstr>Institutional Questionnaire Interview (12/12)</vt:lpstr>
      <vt:lpstr>Add New or Modify existing Institution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Nawoova, Betty</dc:creator>
  <cp:lastModifiedBy>Sharon Apio</cp:lastModifiedBy>
  <cp:revision>355</cp:revision>
  <dcterms:created xsi:type="dcterms:W3CDTF">2023-05-13T16:47:00Z</dcterms:created>
  <dcterms:modified xsi:type="dcterms:W3CDTF">2024-04-14T07:20:27Z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873203BC1F2E4440A13EFE2919E8827C</vt:lpwstr>
  </property>
  <property fmtid="{D5CDD505-2E9C-101B-9397-08002B2CF9AE}" pid="3" name="KSOProductBuildVer">
    <vt:lpwstr>1033-11.2.0.11537</vt:lpwstr>
  </property>
</Properties>
</file>